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21"/>
  </p:notesMasterIdLst>
  <p:sldIdLst>
    <p:sldId id="256" r:id="rId2"/>
    <p:sldId id="259" r:id="rId3"/>
    <p:sldId id="285" r:id="rId4"/>
    <p:sldId id="286" r:id="rId5"/>
    <p:sldId id="296" r:id="rId6"/>
    <p:sldId id="295" r:id="rId7"/>
    <p:sldId id="294" r:id="rId8"/>
    <p:sldId id="297" r:id="rId9"/>
    <p:sldId id="287" r:id="rId10"/>
    <p:sldId id="299" r:id="rId11"/>
    <p:sldId id="302" r:id="rId12"/>
    <p:sldId id="309" r:id="rId13"/>
    <p:sldId id="303" r:id="rId14"/>
    <p:sldId id="304" r:id="rId15"/>
    <p:sldId id="305" r:id="rId16"/>
    <p:sldId id="291" r:id="rId17"/>
    <p:sldId id="310" r:id="rId18"/>
    <p:sldId id="262" r:id="rId19"/>
    <p:sldId id="311" r:id="rId20"/>
  </p:sldIdLst>
  <p:sldSz cx="9144000" cy="5143500" type="screen16x9"/>
  <p:notesSz cx="6858000" cy="9144000"/>
  <p:embeddedFontLst>
    <p:embeddedFont>
      <p:font typeface="Cambria Math" panose="02040503050406030204" pitchFamily="18" charset="0"/>
      <p:regular r:id="rId22"/>
    </p:embeddedFont>
    <p:embeddedFont>
      <p:font typeface="Roboto Condensed Light" panose="020B0604020202020204" charset="0"/>
      <p:regular r:id="rId23"/>
      <p:bold r:id="rId24"/>
      <p:italic r:id="rId25"/>
      <p:boldItalic r:id="rId26"/>
    </p:embeddedFont>
    <p:embeddedFont>
      <p:font typeface="Arvo" panose="020B0604020202020204" charset="0"/>
      <p:regular r:id="rId27"/>
      <p:bold r:id="rId28"/>
      <p:italic r:id="rId29"/>
      <p:boldItalic r:id="rId30"/>
    </p:embeddedFont>
    <p:embeddedFont>
      <p:font typeface="Calibri" panose="020F0502020204030204" pitchFamily="34" charset="0"/>
      <p:regular r:id="rId31"/>
      <p:bold r:id="rId32"/>
      <p:italic r:id="rId33"/>
      <p:boldItalic r:id="rId34"/>
    </p:embeddedFont>
    <p:embeddedFont>
      <p:font typeface="Roboto Condensed"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800"/>
    <a:srgbClr val="3F5378"/>
    <a:srgbClr val="C7D3E6"/>
    <a:srgbClr val="A3A3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B2CF47-7E0F-43D5-9168-355F742F046B}">
  <a:tblStyle styleId="{24B2CF47-7E0F-43D5-9168-355F742F046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767" autoAdjust="0"/>
  </p:normalViewPr>
  <p:slideViewPr>
    <p:cSldViewPr snapToGrid="0">
      <p:cViewPr varScale="1">
        <p:scale>
          <a:sx n="136" d="100"/>
          <a:sy n="136" d="100"/>
        </p:scale>
        <p:origin x="89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s>
</file>

<file path=ppt/media/image1.png>
</file>

<file path=ppt/media/image10.png>
</file>

<file path=ppt/media/image11.png>
</file>

<file path=ppt/media/image12.png>
</file>

<file path=ppt/media/image120.png>
</file>

<file path=ppt/media/image13.png>
</file>

<file path=ppt/media/image14.tiff>
</file>

<file path=ppt/media/image15.png>
</file>

<file path=ppt/media/image15.tiff>
</file>

<file path=ppt/media/image16.jpeg>
</file>

<file path=ppt/media/image17.png>
</file>

<file path=ppt/media/image18.png>
</file>

<file path=ppt/media/image19.png>
</file>

<file path=ppt/media/image2.png>
</file>

<file path=ppt/media/image20.png>
</file>

<file path=ppt/media/image21.jpeg>
</file>

<file path=ppt/media/image22.JPG>
</file>

<file path=ppt/media/image23.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Judging by the millions of reviews left by guests on the Airbnb platform, this “trusted community marketplace” is successfully fulfilling its mission of matching travelers with hosts. It is one of the biggest examples of a shared economy.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Online reviews are a significant driver of consumer behavior, providing a way for consumers to discover, evaluate, and compare products and services on the web. However, based on our analysis, we realized that reviewers are often incentivized to provide ratings higher than that implied by their review text.</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we calculate a sentiment factor using formula shown. This formula is used to weigh the rating listed by Airbnb.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Once we have the new rating, it is time to quantify if it is really better and to what extent. We run 2 simple linear regression models for number of bookings against ratings. For the first model, we use the rating that we get from Airbnb. For the second model, we use the our modified rating system</a:t>
            </a:r>
          </a:p>
        </p:txBody>
      </p:sp>
    </p:spTree>
    <p:extLst>
      <p:ext uri="{BB962C8B-B14F-4D97-AF65-F5344CB8AC3E}">
        <p14:creationId xmlns:p14="http://schemas.microsoft.com/office/powerpoint/2010/main" val="7992325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We then compare the results to see if the new rating system is a better predictor or determinant of number of bookings without concerning ourselves regarding all other parameters.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This table presents the findings from both models. Since our goal is to see if the new rating system provides more confidence in the presence of a relationship, we are most interested in the p-value. It indicates that there is a higher statistical significance of the relationship between revenue and the individual rating systems.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Further there is a 35% increase in R-square value. We can see that this new variable explains more of the variation than the rating system.</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Based on this finding, we would prefer the new rating system over the old one while determining revenue from a listing</a:t>
            </a:r>
          </a:p>
        </p:txBody>
      </p:sp>
    </p:spTree>
    <p:extLst>
      <p:ext uri="{BB962C8B-B14F-4D97-AF65-F5344CB8AC3E}">
        <p14:creationId xmlns:p14="http://schemas.microsoft.com/office/powerpoint/2010/main" val="20070822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correlation plots in this slide clearly show that that the new rating system follows the booking rate much more closely than the original rating system.</a:t>
            </a:r>
          </a:p>
        </p:txBody>
      </p:sp>
    </p:spTree>
    <p:extLst>
      <p:ext uri="{BB962C8B-B14F-4D97-AF65-F5344CB8AC3E}">
        <p14:creationId xmlns:p14="http://schemas.microsoft.com/office/powerpoint/2010/main" val="26264917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immediate next step involves deciding how we can use this information?</a:t>
            </a:r>
          </a:p>
        </p:txBody>
      </p:sp>
    </p:spTree>
    <p:extLst>
      <p:ext uri="{BB962C8B-B14F-4D97-AF65-F5344CB8AC3E}">
        <p14:creationId xmlns:p14="http://schemas.microsoft.com/office/powerpoint/2010/main" val="10387618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new rating system essentially removes noise from the current rating system, that is extensively used to gauge quality of a listing. </a:t>
            </a:r>
          </a:p>
          <a:p>
            <a:pPr marL="0" lvl="0" indent="0" algn="l" rtl="0">
              <a:spcBef>
                <a:spcPts val="0"/>
              </a:spcBef>
              <a:spcAft>
                <a:spcPts val="0"/>
              </a:spcAft>
              <a:buNone/>
            </a:pPr>
            <a:r>
              <a:rPr lang="en-US" dirty="0"/>
              <a:t>It is possible to predict performance of a listing or property with higher confidence with this new system. The benefits of this are best observed among investors that are looking for most prospective options. For all other parameters like ……., being constant, the new rating system becomes like a one stop shop for information, eliminating the need to reads 10s of 1000s of reviews across listings. This not only reduces their risk of investment, but also saves them time, which could easily translate to more opportunity for business.</a:t>
            </a:r>
          </a:p>
          <a:p>
            <a:pPr marL="0" lvl="0" indent="0" algn="l" rtl="0">
              <a:spcBef>
                <a:spcPts val="0"/>
              </a:spcBef>
              <a:spcAft>
                <a:spcPts val="0"/>
              </a:spcAft>
              <a:buNone/>
            </a:pPr>
            <a:r>
              <a:rPr lang="en-US" dirty="0"/>
              <a:t>Further, even Airbnb could use this rating to prioritize their host / listing visibility  algorithm, ensuring a strong reputed market presence</a:t>
            </a:r>
            <a:endParaRPr dirty="0"/>
          </a:p>
        </p:txBody>
      </p:sp>
    </p:spTree>
    <p:extLst>
      <p:ext uri="{BB962C8B-B14F-4D97-AF65-F5344CB8AC3E}">
        <p14:creationId xmlns:p14="http://schemas.microsoft.com/office/powerpoint/2010/main" val="24898427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discussion now moves to a very critical aspect of the study. Could the results and findings be better if we had access to better data or clearer metrics of performance</a:t>
            </a:r>
          </a:p>
        </p:txBody>
      </p:sp>
    </p:spTree>
    <p:extLst>
      <p:ext uri="{BB962C8B-B14F-4D97-AF65-F5344CB8AC3E}">
        <p14:creationId xmlns:p14="http://schemas.microsoft.com/office/powerpoint/2010/main" val="14619809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One of the biggest challenges we faced was to get information regarding the actual demand for the listings or any data regarding their business performance.</a:t>
            </a:r>
          </a:p>
          <a:p>
            <a:pPr marL="0" lvl="0" indent="0" algn="l" rtl="0">
              <a:spcBef>
                <a:spcPts val="0"/>
              </a:spcBef>
              <a:spcAft>
                <a:spcPts val="0"/>
              </a:spcAft>
              <a:buNone/>
            </a:pPr>
            <a:r>
              <a:rPr lang="en-US" dirty="0"/>
              <a:t>After some research, we got access to some booking data that Inside Airbnb captures to indicate availability of the listings. However, data is captured once a month only and any updates or changes in bookings occurring for the immediate month over the next 30 days is not captured anywhere. </a:t>
            </a:r>
          </a:p>
          <a:p>
            <a:pPr marL="0" lvl="0" indent="0" algn="l" rtl="0">
              <a:spcBef>
                <a:spcPts val="0"/>
              </a:spcBef>
              <a:spcAft>
                <a:spcPts val="0"/>
              </a:spcAft>
              <a:buNone/>
            </a:pPr>
            <a:r>
              <a:rPr lang="en-US" dirty="0"/>
              <a:t>Thus, the booking metric is largely skewed.</a:t>
            </a:r>
            <a:endParaRPr dirty="0"/>
          </a:p>
        </p:txBody>
      </p:sp>
    </p:spTree>
    <p:extLst>
      <p:ext uri="{BB962C8B-B14F-4D97-AF65-F5344CB8AC3E}">
        <p14:creationId xmlns:p14="http://schemas.microsoft.com/office/powerpoint/2010/main" val="20313836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the future, tracking booking data regularly would help develop a more accurate rating system. This can then be scaled up for application across the website.</a:t>
            </a:r>
          </a:p>
          <a:p>
            <a:pPr marL="0" lvl="0" indent="0" algn="l" rtl="0">
              <a:spcBef>
                <a:spcPts val="0"/>
              </a:spcBef>
              <a:spcAft>
                <a:spcPts val="0"/>
              </a:spcAft>
              <a:buNone/>
            </a:pPr>
            <a:r>
              <a:rPr lang="en-US" dirty="0"/>
              <a:t>In conclusion, we recommend that Airbnb adopts a new and updated rating system based on user sentiments, that can be used to closely determine the booking rates of listings. </a:t>
            </a:r>
            <a:endParaRPr dirty="0"/>
          </a:p>
        </p:txBody>
      </p:sp>
    </p:spTree>
    <p:extLst>
      <p:ext uri="{BB962C8B-B14F-4D97-AF65-F5344CB8AC3E}">
        <p14:creationId xmlns:p14="http://schemas.microsoft.com/office/powerpoint/2010/main" val="18905367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2548152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a customer, or any other individual interested in determining the quality of the listing, we would want to get an accurate indication of the quality of the property. </a:t>
            </a:r>
          </a:p>
          <a:p>
            <a:pPr marL="0" lvl="0" indent="0" algn="l" rtl="0">
              <a:spcBef>
                <a:spcPts val="0"/>
              </a:spcBef>
              <a:spcAft>
                <a:spcPts val="0"/>
              </a:spcAft>
              <a:buNone/>
            </a:pPr>
            <a:r>
              <a:rPr lang="en-US" dirty="0"/>
              <a:t>The aggregated property rating is often not a very accurate indicator. As an example, the average rating for all listings across Airbnb stand at 4.7 with 94% of all the listings being rated above 4.5. This is much higher than ratings on other hotel sites like TripAdvisor. Multiple reasons can lead to these potential differences.</a:t>
            </a:r>
          </a:p>
          <a:p>
            <a:pPr marL="0" lvl="0" indent="0" algn="l" rtl="0">
              <a:spcBef>
                <a:spcPts val="0"/>
              </a:spcBef>
              <a:spcAft>
                <a:spcPts val="0"/>
              </a:spcAft>
              <a:buNone/>
            </a:pPr>
            <a:r>
              <a:rPr lang="en-US" dirty="0"/>
              <a:t>Ratings can be impacted by herding behavior, where prior ratings can bias the evaluations of subsequent reviewers. </a:t>
            </a:r>
          </a:p>
          <a:p>
            <a:pPr marL="0" lvl="0" indent="0" algn="l" rtl="0">
              <a:spcBef>
                <a:spcPts val="0"/>
              </a:spcBef>
              <a:spcAft>
                <a:spcPts val="0"/>
              </a:spcAft>
              <a:buNone/>
            </a:pPr>
            <a:r>
              <a:rPr lang="en-US" dirty="0"/>
              <a:t>There could be a cases of under-reporting of negative reviews, where reviewers fear retaliatory negative reviews on platforms that allow and encourage two-sided reviewing.</a:t>
            </a:r>
          </a:p>
          <a:p>
            <a:pPr marL="0" lvl="0" indent="0" algn="l" rtl="0">
              <a:spcBef>
                <a:spcPts val="0"/>
              </a:spcBef>
              <a:spcAft>
                <a:spcPts val="0"/>
              </a:spcAft>
              <a:buNone/>
            </a:pPr>
            <a:r>
              <a:rPr lang="en-US" dirty="0"/>
              <a:t>Sometimes customers that are more likely to be satisfied with a listing are also more likely to book and review it.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We can see from these examples that the concerned listings have some negative reviews, but the perfect 5 star rating does not reflect the same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For a customer, it can often become tedious to go through 100 odd reviews for each listing before zeroing in on a choice</a:t>
            </a:r>
          </a:p>
        </p:txBody>
      </p:sp>
    </p:spTree>
    <p:extLst>
      <p:ext uri="{BB962C8B-B14F-4D97-AF65-F5344CB8AC3E}">
        <p14:creationId xmlns:p14="http://schemas.microsoft.com/office/powerpoint/2010/main" val="247247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next question that organically comes up, is who is it of worth to? Who benefits from this. </a:t>
            </a:r>
          </a:p>
          <a:p>
            <a:pPr marL="0" lvl="0" indent="0" algn="l" rtl="0">
              <a:spcBef>
                <a:spcPts val="0"/>
              </a:spcBef>
              <a:spcAft>
                <a:spcPts val="0"/>
              </a:spcAft>
              <a:buNone/>
            </a:pPr>
            <a:r>
              <a:rPr lang="en-US" dirty="0"/>
              <a:t>As such, a better and more accurate rating would create value for multiple stakeholders. Airbnb is one of the first and most obvious gainers. </a:t>
            </a:r>
          </a:p>
          <a:p>
            <a:pPr marL="0" lvl="0" indent="0" algn="l" rtl="0">
              <a:spcBef>
                <a:spcPts val="0"/>
              </a:spcBef>
              <a:spcAft>
                <a:spcPts val="0"/>
              </a:spcAft>
              <a:buNone/>
            </a:pPr>
            <a:r>
              <a:rPr lang="en-US" dirty="0"/>
              <a:t>At the platform level, a recent study shows that eBay buyers draw inferences about the eBay marketplace based on their experiences with specific sellers. Buyers who have a poor experience with any one seller are less likely to return to eBay. These kind of studies suggest that providing good service is essential not only to individual hosts but may be central to Airbnb’s success as well. Thus it becomes important for Airbnb to recognize the genuinely good listings.</a:t>
            </a:r>
          </a:p>
          <a:p>
            <a:pPr marL="0" lvl="0" indent="0" algn="l" rtl="0">
              <a:spcBef>
                <a:spcPts val="0"/>
              </a:spcBef>
              <a:spcAft>
                <a:spcPts val="0"/>
              </a:spcAft>
              <a:buNone/>
            </a:pPr>
            <a:r>
              <a:rPr lang="en-US" i="1" dirty="0"/>
              <a:t>An organization like Airbnb, that essentially mimics a trusted community marketplace, is driven by reputation and its market evaluation is strongly impacted by how hosts performance. </a:t>
            </a:r>
          </a:p>
          <a:p>
            <a:pPr marL="0" lvl="0" indent="0" algn="l" rtl="0">
              <a:spcBef>
                <a:spcPts val="0"/>
              </a:spcBef>
              <a:spcAft>
                <a:spcPts val="0"/>
              </a:spcAft>
              <a:buNone/>
            </a:pPr>
            <a:r>
              <a:rPr lang="en-US" i="0" dirty="0"/>
              <a:t>Then there are customers. Ratings directly influence customer choices and decisions. Once again, going through all reviews for all potential properties can get tiresome. An all inclusive score that accounts for reviewer sentiments would add value for customers as they have a one stop app with one metric to be concerned with.</a:t>
            </a:r>
          </a:p>
          <a:p>
            <a:pPr marL="0" lvl="0" indent="0" algn="l" rtl="0">
              <a:spcBef>
                <a:spcPts val="0"/>
              </a:spcBef>
              <a:spcAft>
                <a:spcPts val="0"/>
              </a:spcAft>
              <a:buNone/>
            </a:pPr>
            <a:r>
              <a:rPr lang="en-US" i="0" dirty="0"/>
              <a:t>Finally, there is a third taker of the new rating. Handling such establishments involve a lot of funds. There are investors who track ratings and property performance to choose their investments. A more accurate rating system would add more confidence in their decision making process. </a:t>
            </a:r>
          </a:p>
          <a:p>
            <a:pPr marL="0" lvl="0" indent="0" algn="l" rtl="0">
              <a:spcBef>
                <a:spcPts val="0"/>
              </a:spcBef>
              <a:spcAft>
                <a:spcPts val="0"/>
              </a:spcAft>
              <a:buNone/>
            </a:pPr>
            <a:r>
              <a:rPr lang="en-US" i="0" dirty="0"/>
              <a:t>Airbnb might perceive an incentive in skewing the ratings up, but this can actually be a short sighted move since the review text indicates actual user experience which impact future bookings.</a:t>
            </a:r>
          </a:p>
          <a:p>
            <a:pPr marL="0" lvl="0" indent="0" algn="l" rtl="0">
              <a:spcBef>
                <a:spcPts val="0"/>
              </a:spcBef>
              <a:spcAft>
                <a:spcPts val="0"/>
              </a:spcAft>
              <a:buNone/>
            </a:pPr>
            <a:r>
              <a:rPr lang="en-US" i="0" dirty="0"/>
              <a:t>There is value add for all 3 stakeholders, but the monetary benefit is most immediate for investors.</a:t>
            </a:r>
            <a:endParaRPr i="0" dirty="0"/>
          </a:p>
        </p:txBody>
      </p:sp>
    </p:spTree>
    <p:extLst>
      <p:ext uri="{BB962C8B-B14F-4D97-AF65-F5344CB8AC3E}">
        <p14:creationId xmlns:p14="http://schemas.microsoft.com/office/powerpoint/2010/main" val="3996730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brings us to the next question. Could there be a better rating or scoring system that could be derived from the same amount of information. In other words, is there a way to derive the underlying emotions of reviewers and discount their tendency to inflate ratings.</a:t>
            </a:r>
          </a:p>
          <a:p>
            <a:pPr marL="0" lvl="0" indent="0" algn="l" rtl="0">
              <a:spcBef>
                <a:spcPts val="0"/>
              </a:spcBef>
              <a:spcAft>
                <a:spcPts val="0"/>
              </a:spcAft>
              <a:buNone/>
            </a:pPr>
            <a:r>
              <a:rPr lang="en-US" dirty="0"/>
              <a:t>Essentially, we need a clear hypothesis to begin with.</a:t>
            </a:r>
          </a:p>
        </p:txBody>
      </p:sp>
    </p:spTree>
    <p:extLst>
      <p:ext uri="{BB962C8B-B14F-4D97-AF65-F5344CB8AC3E}">
        <p14:creationId xmlns:p14="http://schemas.microsoft.com/office/powerpoint/2010/main" val="30611145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based on our observations and expectations, we frame our hypothesis as follows. The current rating system includes noise. A more accurate rating can be derived by accounting for user sentiments expressed in reviews. </a:t>
            </a:r>
          </a:p>
          <a:p>
            <a:pPr marL="0" lvl="0" indent="0" algn="l" rtl="0">
              <a:spcBef>
                <a:spcPts val="0"/>
              </a:spcBef>
              <a:spcAft>
                <a:spcPts val="0"/>
              </a:spcAft>
              <a:buNone/>
            </a:pPr>
            <a:r>
              <a:rPr lang="en-US" dirty="0"/>
              <a:t>Once we have identified what could potentially add value to the system, we zeroed in on how we could account for this information and developed an algorithm to achieve our goal.</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781465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slides gives a high level idea regarding how we intend to account for user sentiments and filter out the cognitive biases.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consider a situation where there are 2 listings with the same overall rating and with one user review each. However.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One listing has a review that just says: ‘Great service’. So when we look at the sentiment score, it is at +1. Thus we accept the high rating as is.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However, when the review says ‘</a:t>
            </a:r>
            <a:r>
              <a:rPr lang="en-US" sz="1100" b="1" dirty="0"/>
              <a:t>Great Service, but room could be available on time. Rooms could be cleaner. Overall service could be better </a:t>
            </a:r>
            <a:r>
              <a:rPr lang="en-US" dirty="0"/>
              <a:t>’, we identify some room for improvement and want the rating to reflect that. </a:t>
            </a:r>
          </a:p>
          <a:p>
            <a:pPr marL="0" lvl="0" indent="0" algn="l" rtl="0">
              <a:spcBef>
                <a:spcPts val="0"/>
              </a:spcBef>
              <a:spcAft>
                <a:spcPts val="0"/>
              </a:spcAft>
              <a:buNone/>
            </a:pPr>
            <a:r>
              <a:rPr lang="en-US" dirty="0"/>
              <a:t>So we want to weigh the rating down by the magnitude and direction of the emotional content of the reviews.</a:t>
            </a:r>
          </a:p>
          <a:p>
            <a:pPr marL="0" lvl="0" indent="0" algn="l" rtl="0">
              <a:spcBef>
                <a:spcPts val="0"/>
              </a:spcBef>
              <a:spcAft>
                <a:spcPts val="0"/>
              </a:spcAft>
              <a:buNone/>
            </a:pPr>
            <a:r>
              <a:rPr lang="en-US" dirty="0"/>
              <a:t>This can be observed in the second case, where the overall rating is impacted for each negative sentiment</a:t>
            </a:r>
          </a:p>
        </p:txBody>
      </p:sp>
    </p:spTree>
    <p:extLst>
      <p:ext uri="{BB962C8B-B14F-4D97-AF65-F5344CB8AC3E}">
        <p14:creationId xmlns:p14="http://schemas.microsoft.com/office/powerpoint/2010/main" val="4265729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far, we have identified the factor that could be indicative of true rating of a listing and established how we would like it to impact the final rating. This brings us to the part where we quantify our intuitions.</a:t>
            </a:r>
          </a:p>
        </p:txBody>
      </p:sp>
    </p:spTree>
    <p:extLst>
      <p:ext uri="{BB962C8B-B14F-4D97-AF65-F5344CB8AC3E}">
        <p14:creationId xmlns:p14="http://schemas.microsoft.com/office/powerpoint/2010/main" val="42686026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next two slides discuss the process flow involved in the study. </a:t>
            </a:r>
          </a:p>
          <a:p>
            <a:pPr marL="0" lvl="0" indent="0" algn="l" rtl="0">
              <a:spcBef>
                <a:spcPts val="0"/>
              </a:spcBef>
              <a:spcAft>
                <a:spcPts val="0"/>
              </a:spcAft>
              <a:buNone/>
            </a:pPr>
            <a:r>
              <a:rPr lang="en-US" dirty="0"/>
              <a:t>The first step involves scraping relevant data from the Airbnb website, cleaning it and making it ready for further analysis. </a:t>
            </a:r>
          </a:p>
          <a:p>
            <a:pPr marL="0" lvl="0" indent="0" algn="l" rtl="0">
              <a:spcBef>
                <a:spcPts val="0"/>
              </a:spcBef>
              <a:spcAft>
                <a:spcPts val="0"/>
              </a:spcAft>
              <a:buNone/>
            </a:pPr>
            <a:r>
              <a:rPr lang="en-US" dirty="0"/>
              <a:t>Although, it is quite feasible to tokenize the reviews, tag them grammatically and perform sentiment analysis using available lexicons or through machine learning directly on Python, we chose to use the Google NLP API, that has a very sophisticated algorithm already in place, accounting for different metrics. </a:t>
            </a:r>
          </a:p>
          <a:p>
            <a:pPr marL="0" lvl="0" indent="0" algn="l" rtl="0">
              <a:spcBef>
                <a:spcPts val="0"/>
              </a:spcBef>
              <a:spcAft>
                <a:spcPts val="0"/>
              </a:spcAft>
              <a:buNone/>
            </a:pPr>
            <a:r>
              <a:rPr lang="en-US" dirty="0"/>
              <a:t>The API automatically detects languages that it can handle, and for all other languages, we are using google translate API to translate the review and then feeding it back to the NLP API.</a:t>
            </a:r>
          </a:p>
          <a:p>
            <a:pPr marL="0" lvl="0" indent="0" algn="l" rtl="0">
              <a:spcBef>
                <a:spcPts val="0"/>
              </a:spcBef>
              <a:spcAft>
                <a:spcPts val="0"/>
              </a:spcAft>
              <a:buNone/>
            </a:pPr>
            <a:r>
              <a:rPr lang="en-US" dirty="0"/>
              <a:t>Google NLP API provides the emotion as well as the magnitude of emotional content associated with each review.</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are utilizing 2 outputs from this step. First, the emotion itself, and second the extent to which the review is emotional. </a:t>
            </a:r>
          </a:p>
        </p:txBody>
      </p:sp>
    </p:spTree>
    <p:extLst>
      <p:ext uri="{BB962C8B-B14F-4D97-AF65-F5344CB8AC3E}">
        <p14:creationId xmlns:p14="http://schemas.microsoft.com/office/powerpoint/2010/main" val="84245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1" name="Google Shape;11;p2"/>
          <p:cNvGrpSpPr/>
          <p:nvPr/>
        </p:nvGrpSpPr>
        <p:grpSpPr>
          <a:xfrm>
            <a:off x="0" y="-7088"/>
            <a:ext cx="8661398" cy="5150588"/>
            <a:chOff x="0" y="-7088"/>
            <a:chExt cx="8661398" cy="5150588"/>
          </a:xfrm>
        </p:grpSpPr>
        <p:sp>
          <p:nvSpPr>
            <p:cNvPr id="12" name="Google Shape;12;p2"/>
            <p:cNvSpPr/>
            <p:nvPr/>
          </p:nvSpPr>
          <p:spPr>
            <a:xfrm>
              <a:off x="0" y="0"/>
              <a:ext cx="3525000" cy="5143500"/>
            </a:xfrm>
            <a:prstGeom prst="rect">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3517898" y="-7088"/>
              <a:ext cx="5143500" cy="51435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4" name="Google Shape;14;p2"/>
          <p:cNvGrpSpPr/>
          <p:nvPr/>
        </p:nvGrpSpPr>
        <p:grpSpPr>
          <a:xfrm rot="10800000" flipH="1">
            <a:off x="1" y="1090763"/>
            <a:ext cx="8847502" cy="2961975"/>
            <a:chOff x="-8178042" y="-4493254"/>
            <a:chExt cx="19483598" cy="6522736"/>
          </a:xfrm>
        </p:grpSpPr>
        <p:sp>
          <p:nvSpPr>
            <p:cNvPr id="15" name="Google Shape;15;p2"/>
            <p:cNvSpPr/>
            <p:nvPr/>
          </p:nvSpPr>
          <p:spPr>
            <a:xfrm>
              <a:off x="-8178042" y="-4493118"/>
              <a:ext cx="12968400" cy="6522600"/>
            </a:xfrm>
            <a:prstGeom prst="rect">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6" name="Google Shape;16;p2"/>
            <p:cNvSpPr/>
            <p:nvPr/>
          </p:nvSpPr>
          <p:spPr>
            <a:xfrm>
              <a:off x="4782955" y="-4493254"/>
              <a:ext cx="6522600" cy="6522600"/>
            </a:xfrm>
            <a:prstGeom prst="rtTriangle">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7" name="Google Shape;17;p2"/>
          <p:cNvGrpSpPr/>
          <p:nvPr/>
        </p:nvGrpSpPr>
        <p:grpSpPr>
          <a:xfrm>
            <a:off x="3677236" y="4278349"/>
            <a:ext cx="5480829" cy="432996"/>
            <a:chOff x="5582265" y="4646738"/>
            <a:chExt cx="5480829" cy="432996"/>
          </a:xfrm>
        </p:grpSpPr>
        <p:sp>
          <p:nvSpPr>
            <p:cNvPr id="18" name="Google Shape;18;p2"/>
            <p:cNvSpPr/>
            <p:nvPr/>
          </p:nvSpPr>
          <p:spPr>
            <a:xfrm rot="10800000">
              <a:off x="5582265"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710175"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 name="Google Shape;22;p2"/>
          <p:cNvSpPr txBox="1">
            <a:spLocks noGrp="1"/>
          </p:cNvSpPr>
          <p:nvPr>
            <p:ph type="ctrTitle"/>
          </p:nvPr>
        </p:nvSpPr>
        <p:spPr>
          <a:xfrm>
            <a:off x="685800" y="1090750"/>
            <a:ext cx="5367900" cy="29619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3"/>
        <p:cNvGrpSpPr/>
        <p:nvPr/>
      </p:nvGrpSpPr>
      <p:grpSpPr>
        <a:xfrm>
          <a:off x="0" y="0"/>
          <a:ext cx="0" cy="0"/>
          <a:chOff x="0" y="0"/>
          <a:chExt cx="0" cy="0"/>
        </a:xfrm>
      </p:grpSpPr>
      <p:sp>
        <p:nvSpPr>
          <p:cNvPr id="24" name="Google Shape;24;p3"/>
          <p:cNvSpPr/>
          <p:nvPr/>
        </p:nvSpPr>
        <p:spPr>
          <a:xfrm>
            <a:off x="5697214" y="2635519"/>
            <a:ext cx="889200" cy="296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25" name="Google Shape;25;p3"/>
          <p:cNvGrpSpPr/>
          <p:nvPr/>
        </p:nvGrpSpPr>
        <p:grpSpPr>
          <a:xfrm>
            <a:off x="0" y="-7088"/>
            <a:ext cx="8661398" cy="5150588"/>
            <a:chOff x="0" y="-7088"/>
            <a:chExt cx="8661398" cy="5150588"/>
          </a:xfrm>
        </p:grpSpPr>
        <p:sp>
          <p:nvSpPr>
            <p:cNvPr id="26" name="Google Shape;26;p3"/>
            <p:cNvSpPr/>
            <p:nvPr/>
          </p:nvSpPr>
          <p:spPr>
            <a:xfrm>
              <a:off x="0" y="0"/>
              <a:ext cx="3525000" cy="5143500"/>
            </a:xfrm>
            <a:prstGeom prst="rect">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flipH="1">
              <a:off x="3517898" y="-7088"/>
              <a:ext cx="5143500" cy="51435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28" name="Google Shape;28;p3"/>
          <p:cNvGrpSpPr/>
          <p:nvPr/>
        </p:nvGrpSpPr>
        <p:grpSpPr>
          <a:xfrm rot="10800000" flipH="1">
            <a:off x="-2" y="2924826"/>
            <a:ext cx="6589087" cy="2027268"/>
            <a:chOff x="-9894852" y="-4493254"/>
            <a:chExt cx="21200407" cy="6522740"/>
          </a:xfrm>
        </p:grpSpPr>
        <p:sp>
          <p:nvSpPr>
            <p:cNvPr id="29" name="Google Shape;29;p3"/>
            <p:cNvSpPr/>
            <p:nvPr/>
          </p:nvSpPr>
          <p:spPr>
            <a:xfrm>
              <a:off x="-9894852" y="-4493114"/>
              <a:ext cx="14685300" cy="6522600"/>
            </a:xfrm>
            <a:prstGeom prst="rect">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30" name="Google Shape;30;p3"/>
            <p:cNvSpPr/>
            <p:nvPr/>
          </p:nvSpPr>
          <p:spPr>
            <a:xfrm>
              <a:off x="4782955" y="-4493254"/>
              <a:ext cx="6522600" cy="6522600"/>
            </a:xfrm>
            <a:prstGeom prst="rtTriangle">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31" name="Google Shape;31;p3"/>
          <p:cNvGrpSpPr/>
          <p:nvPr/>
        </p:nvGrpSpPr>
        <p:grpSpPr>
          <a:xfrm>
            <a:off x="6946842" y="4472723"/>
            <a:ext cx="2202830" cy="670795"/>
            <a:chOff x="5575242" y="4472723"/>
            <a:chExt cx="2202830" cy="670795"/>
          </a:xfrm>
        </p:grpSpPr>
        <p:sp>
          <p:nvSpPr>
            <p:cNvPr id="32" name="Google Shape;32;p3"/>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3"/>
            <p:cNvGrpSpPr/>
            <p:nvPr/>
          </p:nvGrpSpPr>
          <p:grpSpPr>
            <a:xfrm flipH="1">
              <a:off x="5734850" y="4472723"/>
              <a:ext cx="2040837" cy="670795"/>
              <a:chOff x="1297954" y="330075"/>
              <a:chExt cx="5169293" cy="1699506"/>
            </a:xfrm>
          </p:grpSpPr>
          <p:sp>
            <p:nvSpPr>
              <p:cNvPr id="34" name="Google Shape;34;p3"/>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3"/>
            <p:cNvGrpSpPr/>
            <p:nvPr/>
          </p:nvGrpSpPr>
          <p:grpSpPr>
            <a:xfrm flipH="1">
              <a:off x="5578209" y="4646738"/>
              <a:ext cx="2199863" cy="304563"/>
              <a:chOff x="-5827153" y="330075"/>
              <a:chExt cx="12276019" cy="1699569"/>
            </a:xfrm>
          </p:grpSpPr>
          <p:sp>
            <p:nvSpPr>
              <p:cNvPr id="37" name="Google Shape;37;p3"/>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 name="Google Shape;39;p3"/>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0" name="Google Shape;40;p3"/>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lstStyle>
            <a:lvl1pPr lvl="0" rtl="0">
              <a:spcBef>
                <a:spcPts val="0"/>
              </a:spcBef>
              <a:spcAft>
                <a:spcPts val="0"/>
              </a:spcAft>
              <a:buClr>
                <a:srgbClr val="FF9800"/>
              </a:buClr>
              <a:buSzPts val="2000"/>
              <a:buNone/>
              <a:defRPr sz="2000">
                <a:solidFill>
                  <a:srgbClr val="FF9800"/>
                </a:solidFill>
              </a:defRPr>
            </a:lvl1pPr>
            <a:lvl2pPr lvl="1" rtl="0">
              <a:spcBef>
                <a:spcPts val="1000"/>
              </a:spcBef>
              <a:spcAft>
                <a:spcPts val="0"/>
              </a:spcAft>
              <a:buClr>
                <a:srgbClr val="FF9800"/>
              </a:buClr>
              <a:buSzPts val="2000"/>
              <a:buNone/>
              <a:defRPr sz="2000">
                <a:solidFill>
                  <a:srgbClr val="FF9800"/>
                </a:solidFill>
              </a:defRPr>
            </a:lvl2pPr>
            <a:lvl3pPr lvl="2" rtl="0">
              <a:spcBef>
                <a:spcPts val="1000"/>
              </a:spcBef>
              <a:spcAft>
                <a:spcPts val="0"/>
              </a:spcAft>
              <a:buClr>
                <a:srgbClr val="FF9800"/>
              </a:buClr>
              <a:buSzPts val="2000"/>
              <a:buNone/>
              <a:defRPr sz="2000">
                <a:solidFill>
                  <a:srgbClr val="FF9800"/>
                </a:solidFill>
              </a:defRPr>
            </a:lvl3pPr>
            <a:lvl4pPr lvl="3" rtl="0">
              <a:spcBef>
                <a:spcPts val="1000"/>
              </a:spcBef>
              <a:spcAft>
                <a:spcPts val="0"/>
              </a:spcAft>
              <a:buClr>
                <a:srgbClr val="FF9800"/>
              </a:buClr>
              <a:buSzPts val="2000"/>
              <a:buNone/>
              <a:defRPr sz="2000">
                <a:solidFill>
                  <a:srgbClr val="FF9800"/>
                </a:solidFill>
              </a:defRPr>
            </a:lvl4pPr>
            <a:lvl5pPr lvl="4" rtl="0">
              <a:spcBef>
                <a:spcPts val="1000"/>
              </a:spcBef>
              <a:spcAft>
                <a:spcPts val="0"/>
              </a:spcAft>
              <a:buClr>
                <a:srgbClr val="FF9800"/>
              </a:buClr>
              <a:buSzPts val="2000"/>
              <a:buNone/>
              <a:defRPr sz="2000">
                <a:solidFill>
                  <a:srgbClr val="FF9800"/>
                </a:solidFill>
              </a:defRPr>
            </a:lvl5pPr>
            <a:lvl6pPr lvl="5" rtl="0">
              <a:spcBef>
                <a:spcPts val="1000"/>
              </a:spcBef>
              <a:spcAft>
                <a:spcPts val="0"/>
              </a:spcAft>
              <a:buClr>
                <a:srgbClr val="FF9800"/>
              </a:buClr>
              <a:buSzPts val="2000"/>
              <a:buNone/>
              <a:defRPr sz="2000">
                <a:solidFill>
                  <a:srgbClr val="FF9800"/>
                </a:solidFill>
              </a:defRPr>
            </a:lvl6pPr>
            <a:lvl7pPr lvl="6" rtl="0">
              <a:spcBef>
                <a:spcPts val="1000"/>
              </a:spcBef>
              <a:spcAft>
                <a:spcPts val="0"/>
              </a:spcAft>
              <a:buClr>
                <a:srgbClr val="FF9800"/>
              </a:buClr>
              <a:buSzPts val="2000"/>
              <a:buNone/>
              <a:defRPr sz="2000">
                <a:solidFill>
                  <a:srgbClr val="FF9800"/>
                </a:solidFill>
              </a:defRPr>
            </a:lvl7pPr>
            <a:lvl8pPr lvl="7" rtl="0">
              <a:spcBef>
                <a:spcPts val="1000"/>
              </a:spcBef>
              <a:spcAft>
                <a:spcPts val="0"/>
              </a:spcAft>
              <a:buClr>
                <a:srgbClr val="FF9800"/>
              </a:buClr>
              <a:buSzPts val="2000"/>
              <a:buNone/>
              <a:defRPr sz="2000">
                <a:solidFill>
                  <a:srgbClr val="FF9800"/>
                </a:solidFill>
              </a:defRPr>
            </a:lvl8pPr>
            <a:lvl9pPr lvl="8" rtl="0">
              <a:spcBef>
                <a:spcPts val="1000"/>
              </a:spcBef>
              <a:spcAft>
                <a:spcPts val="1000"/>
              </a:spcAft>
              <a:buClr>
                <a:srgbClr val="FF9800"/>
              </a:buClr>
              <a:buSzPts val="2000"/>
              <a:buNone/>
              <a:defRPr sz="2000">
                <a:solidFill>
                  <a:srgbClr val="FF9800"/>
                </a:solidFill>
              </a:defRPr>
            </a:lvl9pPr>
          </a:lstStyle>
          <a:p>
            <a:endParaRPr/>
          </a:p>
        </p:txBody>
      </p:sp>
      <p:sp>
        <p:nvSpPr>
          <p:cNvPr id="41" name="Google Shape;41;p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42"/>
        <p:cNvGrpSpPr/>
        <p:nvPr/>
      </p:nvGrpSpPr>
      <p:grpSpPr>
        <a:xfrm>
          <a:off x="0" y="0"/>
          <a:ext cx="0" cy="0"/>
          <a:chOff x="0" y="0"/>
          <a:chExt cx="0" cy="0"/>
        </a:xfrm>
      </p:grpSpPr>
      <p:sp>
        <p:nvSpPr>
          <p:cNvPr id="43" name="Google Shape;43;p4"/>
          <p:cNvSpPr/>
          <p:nvPr/>
        </p:nvSpPr>
        <p:spPr>
          <a:xfrm>
            <a:off x="7544483" y="657775"/>
            <a:ext cx="1299300" cy="4329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44" name="Google Shape;44;p4"/>
          <p:cNvGrpSpPr/>
          <p:nvPr/>
        </p:nvGrpSpPr>
        <p:grpSpPr>
          <a:xfrm>
            <a:off x="0" y="-7088"/>
            <a:ext cx="8661398" cy="5150588"/>
            <a:chOff x="0" y="-7088"/>
            <a:chExt cx="8661398" cy="5150588"/>
          </a:xfrm>
        </p:grpSpPr>
        <p:sp>
          <p:nvSpPr>
            <p:cNvPr id="45" name="Google Shape;45;p4"/>
            <p:cNvSpPr/>
            <p:nvPr/>
          </p:nvSpPr>
          <p:spPr>
            <a:xfrm>
              <a:off x="0" y="0"/>
              <a:ext cx="3525000" cy="5143500"/>
            </a:xfrm>
            <a:prstGeom prst="rect">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10800000" flipH="1">
              <a:off x="3517898" y="-7088"/>
              <a:ext cx="5143500" cy="51435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47" name="Google Shape;47;p4"/>
          <p:cNvGrpSpPr/>
          <p:nvPr/>
        </p:nvGrpSpPr>
        <p:grpSpPr>
          <a:xfrm rot="10800000" flipH="1">
            <a:off x="1" y="1090763"/>
            <a:ext cx="8847502" cy="2961975"/>
            <a:chOff x="-8178042" y="-4493254"/>
            <a:chExt cx="19483598" cy="6522736"/>
          </a:xfrm>
        </p:grpSpPr>
        <p:sp>
          <p:nvSpPr>
            <p:cNvPr id="48" name="Google Shape;48;p4"/>
            <p:cNvSpPr/>
            <p:nvPr/>
          </p:nvSpPr>
          <p:spPr>
            <a:xfrm>
              <a:off x="-8178042" y="-4493118"/>
              <a:ext cx="12968400" cy="6522600"/>
            </a:xfrm>
            <a:prstGeom prst="rect">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49" name="Google Shape;49;p4"/>
            <p:cNvSpPr/>
            <p:nvPr/>
          </p:nvSpPr>
          <p:spPr>
            <a:xfrm>
              <a:off x="4782955" y="-4493254"/>
              <a:ext cx="6522600" cy="6522600"/>
            </a:xfrm>
            <a:prstGeom prst="rtTriangle">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sp>
        <p:nvSpPr>
          <p:cNvPr id="50" name="Google Shape;50;p4"/>
          <p:cNvSpPr txBox="1">
            <a:spLocks noGrp="1"/>
          </p:cNvSpPr>
          <p:nvPr>
            <p:ph type="body" idx="1"/>
          </p:nvPr>
        </p:nvSpPr>
        <p:spPr>
          <a:xfrm>
            <a:off x="829775" y="1202000"/>
            <a:ext cx="5090700" cy="2745000"/>
          </a:xfrm>
          <a:prstGeom prst="rect">
            <a:avLst/>
          </a:prstGeom>
        </p:spPr>
        <p:txBody>
          <a:bodyPr spcFirstLastPara="1" wrap="square" lIns="91425" tIns="91425" rIns="91425" bIns="91425" anchor="t" anchorCtr="0"/>
          <a:lstStyle>
            <a:lvl1pPr marL="457200" lvl="0" indent="-419100" rtl="0">
              <a:spcBef>
                <a:spcPts val="600"/>
              </a:spcBef>
              <a:spcAft>
                <a:spcPts val="0"/>
              </a:spcAft>
              <a:buClr>
                <a:srgbClr val="FFFFFF"/>
              </a:buClr>
              <a:buSzPts val="3000"/>
              <a:buChar char="▰"/>
              <a:defRPr sz="3000" i="1">
                <a:solidFill>
                  <a:srgbClr val="FFFFFF"/>
                </a:solidFill>
              </a:defRPr>
            </a:lvl1pPr>
            <a:lvl2pPr marL="914400" lvl="1" indent="-419100" rtl="0">
              <a:spcBef>
                <a:spcPts val="480"/>
              </a:spcBef>
              <a:spcAft>
                <a:spcPts val="0"/>
              </a:spcAft>
              <a:buClr>
                <a:srgbClr val="FFFFFF"/>
              </a:buClr>
              <a:buSzPts val="3000"/>
              <a:buChar char="▻"/>
              <a:defRPr sz="3000" i="1">
                <a:solidFill>
                  <a:srgbClr val="FFFFFF"/>
                </a:solidFill>
              </a:defRPr>
            </a:lvl2pPr>
            <a:lvl3pPr marL="1371600" lvl="2" indent="-419100" rtl="0">
              <a:spcBef>
                <a:spcPts val="480"/>
              </a:spcBef>
              <a:spcAft>
                <a:spcPts val="0"/>
              </a:spcAft>
              <a:buClr>
                <a:srgbClr val="FFFFFF"/>
              </a:buClr>
              <a:buSzPts val="3000"/>
              <a:buChar char="▻"/>
              <a:defRPr sz="3000" i="1">
                <a:solidFill>
                  <a:srgbClr val="FFFFFF"/>
                </a:solidFill>
              </a:defRPr>
            </a:lvl3pPr>
            <a:lvl4pPr marL="1828800" lvl="3" indent="-419100" rtl="0">
              <a:spcBef>
                <a:spcPts val="360"/>
              </a:spcBef>
              <a:spcAft>
                <a:spcPts val="0"/>
              </a:spcAft>
              <a:buClr>
                <a:srgbClr val="FFFFFF"/>
              </a:buClr>
              <a:buSzPts val="3000"/>
              <a:buChar char="▻"/>
              <a:defRPr sz="3000" i="1">
                <a:solidFill>
                  <a:srgbClr val="FFFFFF"/>
                </a:solidFill>
              </a:defRPr>
            </a:lvl4pPr>
            <a:lvl5pPr marL="2286000" lvl="4" indent="-419100" rtl="0">
              <a:spcBef>
                <a:spcPts val="360"/>
              </a:spcBef>
              <a:spcAft>
                <a:spcPts val="0"/>
              </a:spcAft>
              <a:buClr>
                <a:srgbClr val="FFFFFF"/>
              </a:buClr>
              <a:buSzPts val="3000"/>
              <a:buChar char="▻"/>
              <a:defRPr sz="3000" i="1">
                <a:solidFill>
                  <a:srgbClr val="FFFFFF"/>
                </a:solidFill>
              </a:defRPr>
            </a:lvl5pPr>
            <a:lvl6pPr marL="2743200" lvl="5" indent="-419100" rtl="0">
              <a:spcBef>
                <a:spcPts val="360"/>
              </a:spcBef>
              <a:spcAft>
                <a:spcPts val="0"/>
              </a:spcAft>
              <a:buClr>
                <a:srgbClr val="FFFFFF"/>
              </a:buClr>
              <a:buSzPts val="3000"/>
              <a:buChar char="▻"/>
              <a:defRPr sz="3000" i="1">
                <a:solidFill>
                  <a:srgbClr val="FFFFFF"/>
                </a:solidFill>
              </a:defRPr>
            </a:lvl6pPr>
            <a:lvl7pPr marL="3200400" lvl="6" indent="-419100" rtl="0">
              <a:spcBef>
                <a:spcPts val="360"/>
              </a:spcBef>
              <a:spcAft>
                <a:spcPts val="0"/>
              </a:spcAft>
              <a:buClr>
                <a:srgbClr val="FFFFFF"/>
              </a:buClr>
              <a:buSzPts val="3000"/>
              <a:buChar char="▻"/>
              <a:defRPr sz="3000" i="1">
                <a:solidFill>
                  <a:srgbClr val="FFFFFF"/>
                </a:solidFill>
              </a:defRPr>
            </a:lvl7pPr>
            <a:lvl8pPr marL="3657600" lvl="7" indent="-419100" rtl="0">
              <a:spcBef>
                <a:spcPts val="360"/>
              </a:spcBef>
              <a:spcAft>
                <a:spcPts val="0"/>
              </a:spcAft>
              <a:buClr>
                <a:srgbClr val="FFFFFF"/>
              </a:buClr>
              <a:buSzPts val="3000"/>
              <a:buChar char="▻"/>
              <a:defRPr sz="3000" i="1">
                <a:solidFill>
                  <a:srgbClr val="FFFFFF"/>
                </a:solidFill>
              </a:defRPr>
            </a:lvl8pPr>
            <a:lvl9pPr marL="4114800" lvl="8" indent="-419100">
              <a:spcBef>
                <a:spcPts val="360"/>
              </a:spcBef>
              <a:spcAft>
                <a:spcPts val="0"/>
              </a:spcAft>
              <a:buClr>
                <a:srgbClr val="FFFFFF"/>
              </a:buClr>
              <a:buSzPts val="3000"/>
              <a:buChar char="▻"/>
              <a:defRPr sz="3000" i="1">
                <a:solidFill>
                  <a:srgbClr val="FFFFFF"/>
                </a:solidFill>
              </a:defRPr>
            </a:lvl9pPr>
          </a:lstStyle>
          <a:p>
            <a:endParaRPr/>
          </a:p>
        </p:txBody>
      </p:sp>
      <p:sp>
        <p:nvSpPr>
          <p:cNvPr id="51" name="Google Shape;51;p4"/>
          <p:cNvSpPr txBox="1"/>
          <p:nvPr/>
        </p:nvSpPr>
        <p:spPr>
          <a:xfrm>
            <a:off x="286600" y="1014575"/>
            <a:ext cx="6765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solidFill>
                  <a:srgbClr val="FF9800"/>
                </a:solidFill>
              </a:rPr>
              <a:t>“</a:t>
            </a:r>
            <a:endParaRPr sz="7200" b="1">
              <a:solidFill>
                <a:srgbClr val="FF9800"/>
              </a:solidFill>
            </a:endParaRPr>
          </a:p>
        </p:txBody>
      </p:sp>
      <p:grpSp>
        <p:nvGrpSpPr>
          <p:cNvPr id="52" name="Google Shape;52;p4"/>
          <p:cNvGrpSpPr/>
          <p:nvPr/>
        </p:nvGrpSpPr>
        <p:grpSpPr>
          <a:xfrm>
            <a:off x="6946842" y="4472723"/>
            <a:ext cx="2202830" cy="670795"/>
            <a:chOff x="5575242" y="4472723"/>
            <a:chExt cx="2202830" cy="670795"/>
          </a:xfrm>
        </p:grpSpPr>
        <p:sp>
          <p:nvSpPr>
            <p:cNvPr id="53" name="Google Shape;53;p4"/>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4;p4"/>
            <p:cNvGrpSpPr/>
            <p:nvPr/>
          </p:nvGrpSpPr>
          <p:grpSpPr>
            <a:xfrm flipH="1">
              <a:off x="5734850" y="4472723"/>
              <a:ext cx="2040837" cy="670795"/>
              <a:chOff x="1297954" y="330075"/>
              <a:chExt cx="5169293" cy="1699506"/>
            </a:xfrm>
          </p:grpSpPr>
          <p:sp>
            <p:nvSpPr>
              <p:cNvPr id="55" name="Google Shape;55;p4"/>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4"/>
            <p:cNvGrpSpPr/>
            <p:nvPr/>
          </p:nvGrpSpPr>
          <p:grpSpPr>
            <a:xfrm flipH="1">
              <a:off x="5578209" y="4646738"/>
              <a:ext cx="2199863" cy="304563"/>
              <a:chOff x="-5827153" y="330075"/>
              <a:chExt cx="12276019" cy="1699569"/>
            </a:xfrm>
          </p:grpSpPr>
          <p:sp>
            <p:nvSpPr>
              <p:cNvPr id="58" name="Google Shape;58;p4"/>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 name="Google Shape;60;p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1"/>
        <p:cNvGrpSpPr/>
        <p:nvPr/>
      </p:nvGrpSpPr>
      <p:grpSpPr>
        <a:xfrm>
          <a:off x="0" y="0"/>
          <a:ext cx="0" cy="0"/>
          <a:chOff x="0" y="0"/>
          <a:chExt cx="0" cy="0"/>
        </a:xfrm>
      </p:grpSpPr>
      <p:grpSp>
        <p:nvGrpSpPr>
          <p:cNvPr id="62" name="Google Shape;62;p5"/>
          <p:cNvGrpSpPr/>
          <p:nvPr/>
        </p:nvGrpSpPr>
        <p:grpSpPr>
          <a:xfrm>
            <a:off x="-4" y="40"/>
            <a:ext cx="7072430" cy="1327315"/>
            <a:chOff x="-4" y="40"/>
            <a:chExt cx="7072430" cy="1327315"/>
          </a:xfrm>
        </p:grpSpPr>
        <p:sp>
          <p:nvSpPr>
            <p:cNvPr id="63" name="Google Shape;63;p5"/>
            <p:cNvSpPr/>
            <p:nvPr/>
          </p:nvSpPr>
          <p:spPr>
            <a:xfrm>
              <a:off x="6292649" y="126425"/>
              <a:ext cx="779700" cy="2598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64" name="Google Shape;64;p5"/>
            <p:cNvGrpSpPr/>
            <p:nvPr/>
          </p:nvGrpSpPr>
          <p:grpSpPr>
            <a:xfrm rot="10800000" flipH="1">
              <a:off x="3" y="40"/>
              <a:ext cx="6756168" cy="1327315"/>
              <a:chOff x="-2168138" y="330075"/>
              <a:chExt cx="8650663" cy="1699506"/>
            </a:xfrm>
          </p:grpSpPr>
          <p:sp>
            <p:nvSpPr>
              <p:cNvPr id="65" name="Google Shape;65;p5"/>
              <p:cNvSpPr/>
              <p:nvPr/>
            </p:nvSpPr>
            <p:spPr>
              <a:xfrm>
                <a:off x="-2168138" y="330081"/>
                <a:ext cx="69582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66" name="Google Shape;66;p5"/>
              <p:cNvSpPr/>
              <p:nvPr/>
            </p:nvSpPr>
            <p:spPr>
              <a:xfrm>
                <a:off x="4783025"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67" name="Google Shape;67;p5"/>
            <p:cNvGrpSpPr/>
            <p:nvPr/>
          </p:nvGrpSpPr>
          <p:grpSpPr>
            <a:xfrm rot="10800000" flipH="1">
              <a:off x="-4" y="381007"/>
              <a:ext cx="7072430" cy="771744"/>
              <a:chOff x="-9092084" y="330075"/>
              <a:chExt cx="15574609" cy="1699501"/>
            </a:xfrm>
          </p:grpSpPr>
          <p:sp>
            <p:nvSpPr>
              <p:cNvPr id="68" name="Google Shape;68;p5"/>
              <p:cNvSpPr/>
              <p:nvPr/>
            </p:nvSpPr>
            <p:spPr>
              <a:xfrm>
                <a:off x="-9092084" y="330076"/>
                <a:ext cx="13882200" cy="1699500"/>
              </a:xfrm>
              <a:prstGeom prst="rect">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69" name="Google Shape;69;p5"/>
              <p:cNvSpPr/>
              <p:nvPr/>
            </p:nvSpPr>
            <p:spPr>
              <a:xfrm>
                <a:off x="4783025" y="330075"/>
                <a:ext cx="1699500" cy="1699500"/>
              </a:xfrm>
              <a:prstGeom prst="rtTriangle">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70" name="Google Shape;70;p5"/>
          <p:cNvGrpSpPr/>
          <p:nvPr/>
        </p:nvGrpSpPr>
        <p:grpSpPr>
          <a:xfrm>
            <a:off x="6946842" y="4472723"/>
            <a:ext cx="2202830" cy="670795"/>
            <a:chOff x="5575242" y="4472723"/>
            <a:chExt cx="2202830" cy="670795"/>
          </a:xfrm>
        </p:grpSpPr>
        <p:sp>
          <p:nvSpPr>
            <p:cNvPr id="71" name="Google Shape;71;p5"/>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5"/>
            <p:cNvGrpSpPr/>
            <p:nvPr/>
          </p:nvGrpSpPr>
          <p:grpSpPr>
            <a:xfrm flipH="1">
              <a:off x="5734850" y="4472723"/>
              <a:ext cx="2040837" cy="670795"/>
              <a:chOff x="1297954" y="330075"/>
              <a:chExt cx="5169293" cy="1699506"/>
            </a:xfrm>
          </p:grpSpPr>
          <p:sp>
            <p:nvSpPr>
              <p:cNvPr id="73" name="Google Shape;73;p5"/>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5"/>
            <p:cNvGrpSpPr/>
            <p:nvPr/>
          </p:nvGrpSpPr>
          <p:grpSpPr>
            <a:xfrm flipH="1">
              <a:off x="5578209" y="4646738"/>
              <a:ext cx="2199863" cy="304563"/>
              <a:chOff x="-5827153" y="330075"/>
              <a:chExt cx="12276019" cy="1699569"/>
            </a:xfrm>
          </p:grpSpPr>
          <p:sp>
            <p:nvSpPr>
              <p:cNvPr id="76" name="Google Shape;76;p5"/>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 name="Google Shape;78;p5"/>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79" name="Google Shape;79;p5"/>
          <p:cNvSpPr txBox="1">
            <a:spLocks noGrp="1"/>
          </p:cNvSpPr>
          <p:nvPr>
            <p:ph type="body" idx="1"/>
          </p:nvPr>
        </p:nvSpPr>
        <p:spPr>
          <a:xfrm>
            <a:off x="814275" y="1327350"/>
            <a:ext cx="6132600" cy="3145500"/>
          </a:xfrm>
          <a:prstGeom prst="rect">
            <a:avLst/>
          </a:prstGeom>
        </p:spPr>
        <p:txBody>
          <a:bodyPr spcFirstLastPara="1" wrap="square" lIns="91425" tIns="91425" rIns="91425" bIns="91425" anchor="ctr" anchorCtr="0"/>
          <a:lstStyle>
            <a:lvl1pPr marL="457200" lvl="0" indent="-381000">
              <a:spcBef>
                <a:spcPts val="600"/>
              </a:spcBef>
              <a:spcAft>
                <a:spcPts val="0"/>
              </a:spcAft>
              <a:buSzPts val="2400"/>
              <a:buChar char="▰"/>
              <a:defRPr/>
            </a:lvl1pPr>
            <a:lvl2pPr marL="914400" lvl="1" indent="-381000">
              <a:spcBef>
                <a:spcPts val="1000"/>
              </a:spcBef>
              <a:spcAft>
                <a:spcPts val="0"/>
              </a:spcAft>
              <a:buSzPts val="2400"/>
              <a:buChar char="▻"/>
              <a:defRPr/>
            </a:lvl2pPr>
            <a:lvl3pPr marL="1371600" lvl="2" indent="-381000">
              <a:spcBef>
                <a:spcPts val="1000"/>
              </a:spcBef>
              <a:spcAft>
                <a:spcPts val="0"/>
              </a:spcAft>
              <a:buSzPts val="2400"/>
              <a:buChar char="▻"/>
              <a:defRPr/>
            </a:lvl3pPr>
            <a:lvl4pPr marL="1828800" lvl="3" indent="-381000">
              <a:spcBef>
                <a:spcPts val="1000"/>
              </a:spcBef>
              <a:spcAft>
                <a:spcPts val="0"/>
              </a:spcAft>
              <a:buSzPts val="2400"/>
              <a:buChar char="▻"/>
              <a:defRPr/>
            </a:lvl4pPr>
            <a:lvl5pPr marL="2286000" lvl="4" indent="-381000">
              <a:spcBef>
                <a:spcPts val="1000"/>
              </a:spcBef>
              <a:spcAft>
                <a:spcPts val="0"/>
              </a:spcAft>
              <a:buSzPts val="2400"/>
              <a:buChar char="▻"/>
              <a:defRPr/>
            </a:lvl5pPr>
            <a:lvl6pPr marL="2743200" lvl="5" indent="-381000">
              <a:spcBef>
                <a:spcPts val="1000"/>
              </a:spcBef>
              <a:spcAft>
                <a:spcPts val="0"/>
              </a:spcAft>
              <a:buSzPts val="2400"/>
              <a:buChar char="▻"/>
              <a:defRPr/>
            </a:lvl6pPr>
            <a:lvl7pPr marL="3200400" lvl="6" indent="-381000">
              <a:spcBef>
                <a:spcPts val="1000"/>
              </a:spcBef>
              <a:spcAft>
                <a:spcPts val="0"/>
              </a:spcAft>
              <a:buSzPts val="2400"/>
              <a:buChar char="▻"/>
              <a:defRPr/>
            </a:lvl7pPr>
            <a:lvl8pPr marL="3657600" lvl="7" indent="-381000">
              <a:spcBef>
                <a:spcPts val="1000"/>
              </a:spcBef>
              <a:spcAft>
                <a:spcPts val="0"/>
              </a:spcAft>
              <a:buSzPts val="2400"/>
              <a:buChar char="▻"/>
              <a:defRPr/>
            </a:lvl8pPr>
            <a:lvl9pPr marL="4114800" lvl="8" indent="-381000">
              <a:spcBef>
                <a:spcPts val="1000"/>
              </a:spcBef>
              <a:spcAft>
                <a:spcPts val="1000"/>
              </a:spcAft>
              <a:buSzPts val="2400"/>
              <a:buChar char="▻"/>
              <a:defRPr/>
            </a:lvl9pPr>
          </a:lstStyle>
          <a:p>
            <a:endParaRPr/>
          </a:p>
        </p:txBody>
      </p:sp>
      <p:sp>
        <p:nvSpPr>
          <p:cNvPr id="80" name="Google Shape;80;p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1"/>
        <p:cNvGrpSpPr/>
        <p:nvPr/>
      </p:nvGrpSpPr>
      <p:grpSpPr>
        <a:xfrm>
          <a:off x="0" y="0"/>
          <a:ext cx="0" cy="0"/>
          <a:chOff x="0" y="0"/>
          <a:chExt cx="0" cy="0"/>
        </a:xfrm>
      </p:grpSpPr>
      <p:grpSp>
        <p:nvGrpSpPr>
          <p:cNvPr id="82" name="Google Shape;82;p6"/>
          <p:cNvGrpSpPr/>
          <p:nvPr/>
        </p:nvGrpSpPr>
        <p:grpSpPr>
          <a:xfrm>
            <a:off x="-4" y="40"/>
            <a:ext cx="7072430" cy="1327315"/>
            <a:chOff x="-4" y="40"/>
            <a:chExt cx="7072430" cy="1327315"/>
          </a:xfrm>
        </p:grpSpPr>
        <p:sp>
          <p:nvSpPr>
            <p:cNvPr id="83" name="Google Shape;83;p6"/>
            <p:cNvSpPr/>
            <p:nvPr/>
          </p:nvSpPr>
          <p:spPr>
            <a:xfrm>
              <a:off x="6292649" y="126425"/>
              <a:ext cx="779700" cy="2598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84" name="Google Shape;84;p6"/>
            <p:cNvGrpSpPr/>
            <p:nvPr/>
          </p:nvGrpSpPr>
          <p:grpSpPr>
            <a:xfrm rot="10800000" flipH="1">
              <a:off x="3" y="40"/>
              <a:ext cx="6756168" cy="1327315"/>
              <a:chOff x="-2168138" y="330075"/>
              <a:chExt cx="8650663" cy="1699506"/>
            </a:xfrm>
          </p:grpSpPr>
          <p:sp>
            <p:nvSpPr>
              <p:cNvPr id="85" name="Google Shape;85;p6"/>
              <p:cNvSpPr/>
              <p:nvPr/>
            </p:nvSpPr>
            <p:spPr>
              <a:xfrm>
                <a:off x="-2168138" y="330081"/>
                <a:ext cx="69582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6" name="Google Shape;86;p6"/>
              <p:cNvSpPr/>
              <p:nvPr/>
            </p:nvSpPr>
            <p:spPr>
              <a:xfrm>
                <a:off x="4783025"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87" name="Google Shape;87;p6"/>
            <p:cNvGrpSpPr/>
            <p:nvPr/>
          </p:nvGrpSpPr>
          <p:grpSpPr>
            <a:xfrm rot="10800000" flipH="1">
              <a:off x="-4" y="381007"/>
              <a:ext cx="7072430" cy="771744"/>
              <a:chOff x="-9092084" y="330075"/>
              <a:chExt cx="15574609" cy="1699501"/>
            </a:xfrm>
          </p:grpSpPr>
          <p:sp>
            <p:nvSpPr>
              <p:cNvPr id="88" name="Google Shape;88;p6"/>
              <p:cNvSpPr/>
              <p:nvPr/>
            </p:nvSpPr>
            <p:spPr>
              <a:xfrm>
                <a:off x="-9092084" y="330076"/>
                <a:ext cx="13882200" cy="1699500"/>
              </a:xfrm>
              <a:prstGeom prst="rect">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9" name="Google Shape;89;p6"/>
              <p:cNvSpPr/>
              <p:nvPr/>
            </p:nvSpPr>
            <p:spPr>
              <a:xfrm>
                <a:off x="4783025" y="330075"/>
                <a:ext cx="1699500" cy="1699500"/>
              </a:xfrm>
              <a:prstGeom prst="rtTriangle">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90" name="Google Shape;90;p6"/>
          <p:cNvGrpSpPr/>
          <p:nvPr/>
        </p:nvGrpSpPr>
        <p:grpSpPr>
          <a:xfrm>
            <a:off x="6946842" y="4472723"/>
            <a:ext cx="2202830" cy="670795"/>
            <a:chOff x="5575242" y="4472723"/>
            <a:chExt cx="2202830" cy="670795"/>
          </a:xfrm>
        </p:grpSpPr>
        <p:sp>
          <p:nvSpPr>
            <p:cNvPr id="91" name="Google Shape;91;p6"/>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6"/>
            <p:cNvGrpSpPr/>
            <p:nvPr/>
          </p:nvGrpSpPr>
          <p:grpSpPr>
            <a:xfrm flipH="1">
              <a:off x="5734850" y="4472723"/>
              <a:ext cx="2040837" cy="670795"/>
              <a:chOff x="1297954" y="330075"/>
              <a:chExt cx="5169293" cy="1699506"/>
            </a:xfrm>
          </p:grpSpPr>
          <p:sp>
            <p:nvSpPr>
              <p:cNvPr id="93" name="Google Shape;93;p6"/>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6"/>
            <p:cNvGrpSpPr/>
            <p:nvPr/>
          </p:nvGrpSpPr>
          <p:grpSpPr>
            <a:xfrm flipH="1">
              <a:off x="5578209" y="4646738"/>
              <a:ext cx="2199863" cy="304563"/>
              <a:chOff x="-5827153" y="330075"/>
              <a:chExt cx="12276019" cy="1699569"/>
            </a:xfrm>
          </p:grpSpPr>
          <p:sp>
            <p:nvSpPr>
              <p:cNvPr id="96" name="Google Shape;96;p6"/>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 name="Google Shape;98;p6"/>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99" name="Google Shape;99;p6"/>
          <p:cNvSpPr txBox="1">
            <a:spLocks noGrp="1"/>
          </p:cNvSpPr>
          <p:nvPr>
            <p:ph type="body" idx="1"/>
          </p:nvPr>
        </p:nvSpPr>
        <p:spPr>
          <a:xfrm>
            <a:off x="814275" y="1537988"/>
            <a:ext cx="3378300" cy="27243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0" name="Google Shape;100;p6"/>
          <p:cNvSpPr txBox="1">
            <a:spLocks noGrp="1"/>
          </p:cNvSpPr>
          <p:nvPr>
            <p:ph type="body" idx="2"/>
          </p:nvPr>
        </p:nvSpPr>
        <p:spPr>
          <a:xfrm>
            <a:off x="4396123" y="1537988"/>
            <a:ext cx="3378300" cy="27243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1" name="Google Shape;101;p6"/>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2"/>
        <p:cNvGrpSpPr/>
        <p:nvPr/>
      </p:nvGrpSpPr>
      <p:grpSpPr>
        <a:xfrm>
          <a:off x="0" y="0"/>
          <a:ext cx="0" cy="0"/>
          <a:chOff x="0" y="0"/>
          <a:chExt cx="0" cy="0"/>
        </a:xfrm>
      </p:grpSpPr>
      <p:sp>
        <p:nvSpPr>
          <p:cNvPr id="163" name="Google Shape;163;p1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64" name="Google Shape;164;p10"/>
          <p:cNvGrpSpPr/>
          <p:nvPr/>
        </p:nvGrpSpPr>
        <p:grpSpPr>
          <a:xfrm>
            <a:off x="6946842" y="4472723"/>
            <a:ext cx="2202830" cy="670795"/>
            <a:chOff x="5575242" y="4472723"/>
            <a:chExt cx="2202830" cy="670795"/>
          </a:xfrm>
        </p:grpSpPr>
        <p:sp>
          <p:nvSpPr>
            <p:cNvPr id="165" name="Google Shape;165;p10"/>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0"/>
            <p:cNvGrpSpPr/>
            <p:nvPr/>
          </p:nvGrpSpPr>
          <p:grpSpPr>
            <a:xfrm flipH="1">
              <a:off x="5734850" y="4472723"/>
              <a:ext cx="2040837" cy="670795"/>
              <a:chOff x="1297954" y="330075"/>
              <a:chExt cx="5169293" cy="1699506"/>
            </a:xfrm>
          </p:grpSpPr>
          <p:sp>
            <p:nvSpPr>
              <p:cNvPr id="167" name="Google Shape;167;p10"/>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0"/>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0"/>
            <p:cNvGrpSpPr/>
            <p:nvPr/>
          </p:nvGrpSpPr>
          <p:grpSpPr>
            <a:xfrm flipH="1">
              <a:off x="5578209" y="4646738"/>
              <a:ext cx="2199863" cy="304563"/>
              <a:chOff x="-5827153" y="330075"/>
              <a:chExt cx="12276019" cy="1699569"/>
            </a:xfrm>
          </p:grpSpPr>
          <p:sp>
            <p:nvSpPr>
              <p:cNvPr id="170" name="Google Shape;170;p10"/>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0"/>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 name="Google Shape;172;p10"/>
          <p:cNvGrpSpPr/>
          <p:nvPr/>
        </p:nvGrpSpPr>
        <p:grpSpPr>
          <a:xfrm rot="10800000">
            <a:off x="-8" y="-2"/>
            <a:ext cx="2202830" cy="670795"/>
            <a:chOff x="5575242" y="4472723"/>
            <a:chExt cx="2202830" cy="670795"/>
          </a:xfrm>
        </p:grpSpPr>
        <p:sp>
          <p:nvSpPr>
            <p:cNvPr id="173" name="Google Shape;173;p10"/>
            <p:cNvSpPr/>
            <p:nvPr/>
          </p:nvSpPr>
          <p:spPr>
            <a:xfrm rot="10800000">
              <a:off x="5575242" y="4948334"/>
              <a:ext cx="394200" cy="131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0"/>
            <p:cNvGrpSpPr/>
            <p:nvPr/>
          </p:nvGrpSpPr>
          <p:grpSpPr>
            <a:xfrm flipH="1">
              <a:off x="5734850" y="4472723"/>
              <a:ext cx="2040837" cy="670795"/>
              <a:chOff x="1297954" y="330075"/>
              <a:chExt cx="5169293" cy="1699506"/>
            </a:xfrm>
          </p:grpSpPr>
          <p:sp>
            <p:nvSpPr>
              <p:cNvPr id="175" name="Google Shape;175;p10"/>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0"/>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 name="Google Shape;177;p10"/>
            <p:cNvGrpSpPr/>
            <p:nvPr/>
          </p:nvGrpSpPr>
          <p:grpSpPr>
            <a:xfrm flipH="1">
              <a:off x="5578209" y="4646738"/>
              <a:ext cx="2199863" cy="304563"/>
              <a:chOff x="-5827153" y="330075"/>
              <a:chExt cx="12276019" cy="1699569"/>
            </a:xfrm>
          </p:grpSpPr>
          <p:sp>
            <p:nvSpPr>
              <p:cNvPr id="178" name="Google Shape;178;p10"/>
              <p:cNvSpPr/>
              <p:nvPr/>
            </p:nvSpPr>
            <p:spPr>
              <a:xfrm>
                <a:off x="-5827153" y="330144"/>
                <a:ext cx="10612200" cy="1699500"/>
              </a:xfrm>
              <a:prstGeom prst="rect">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4749366" y="330075"/>
                <a:ext cx="1699500" cy="1699500"/>
              </a:xfrm>
              <a:prstGeom prst="rtTriangle">
                <a:avLst/>
              </a:prstGeom>
              <a:solidFill>
                <a:srgbClr val="3F5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lstStyle>
            <a:lvl1pPr lvl="0">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1pPr>
            <a:lvl2pPr lvl="1">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2pPr>
            <a:lvl3pPr lvl="2">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3pPr>
            <a:lvl4pPr lvl="3">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4pPr>
            <a:lvl5pPr lvl="4">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5pPr>
            <a:lvl6pPr lvl="5">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6pPr>
            <a:lvl7pPr lvl="6">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7pPr>
            <a:lvl8pPr lvl="7">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8pPr>
            <a:lvl9pPr lvl="8">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lstStyle>
            <a:lvl1pPr marL="457200" lvl="0" indent="-381000">
              <a:spcBef>
                <a:spcPts val="6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1pPr>
            <a:lvl2pPr marL="914400" lvl="1"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2pPr>
            <a:lvl3pPr marL="1371600" lvl="2"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3pPr>
            <a:lvl4pPr marL="1828800" lvl="3"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4pPr>
            <a:lvl5pPr marL="2286000" lvl="4"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5pPr>
            <a:lvl6pPr marL="2743200" lvl="5"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6pPr>
            <a:lvl7pPr marL="3200400" lvl="6"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7pPr>
            <a:lvl8pPr marL="3657600" lvl="7"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8pPr>
            <a:lvl9pPr marL="4114800" lvl="8" indent="-381000">
              <a:spcBef>
                <a:spcPts val="1000"/>
              </a:spcBef>
              <a:spcAft>
                <a:spcPts val="100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9pPr>
          </a:lstStyle>
          <a:p>
            <a:endParaRPr/>
          </a:p>
        </p:txBody>
      </p:sp>
      <p:sp>
        <p:nvSpPr>
          <p:cNvPr id="8" name="Google Shape;8;p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lvl="0" algn="r">
              <a:buNone/>
              <a:defRPr sz="1200" b="1">
                <a:solidFill>
                  <a:srgbClr val="FFFFFF"/>
                </a:solidFill>
                <a:latin typeface="Roboto Condensed"/>
                <a:ea typeface="Roboto Condensed"/>
                <a:cs typeface="Roboto Condensed"/>
                <a:sym typeface="Roboto Condensed"/>
              </a:defRPr>
            </a:lvl1pPr>
            <a:lvl2pPr lvl="1" algn="r">
              <a:buNone/>
              <a:defRPr sz="1200" b="1">
                <a:solidFill>
                  <a:srgbClr val="FFFFFF"/>
                </a:solidFill>
                <a:latin typeface="Roboto Condensed"/>
                <a:ea typeface="Roboto Condensed"/>
                <a:cs typeface="Roboto Condensed"/>
                <a:sym typeface="Roboto Condensed"/>
              </a:defRPr>
            </a:lvl2pPr>
            <a:lvl3pPr lvl="2" algn="r">
              <a:buNone/>
              <a:defRPr sz="1200" b="1">
                <a:solidFill>
                  <a:srgbClr val="FFFFFF"/>
                </a:solidFill>
                <a:latin typeface="Roboto Condensed"/>
                <a:ea typeface="Roboto Condensed"/>
                <a:cs typeface="Roboto Condensed"/>
                <a:sym typeface="Roboto Condensed"/>
              </a:defRPr>
            </a:lvl3pPr>
            <a:lvl4pPr lvl="3" algn="r">
              <a:buNone/>
              <a:defRPr sz="1200" b="1">
                <a:solidFill>
                  <a:srgbClr val="FFFFFF"/>
                </a:solidFill>
                <a:latin typeface="Roboto Condensed"/>
                <a:ea typeface="Roboto Condensed"/>
                <a:cs typeface="Roboto Condensed"/>
                <a:sym typeface="Roboto Condensed"/>
              </a:defRPr>
            </a:lvl4pPr>
            <a:lvl5pPr lvl="4" algn="r">
              <a:buNone/>
              <a:defRPr sz="1200" b="1">
                <a:solidFill>
                  <a:srgbClr val="FFFFFF"/>
                </a:solidFill>
                <a:latin typeface="Roboto Condensed"/>
                <a:ea typeface="Roboto Condensed"/>
                <a:cs typeface="Roboto Condensed"/>
                <a:sym typeface="Roboto Condensed"/>
              </a:defRPr>
            </a:lvl5pPr>
            <a:lvl6pPr lvl="5" algn="r">
              <a:buNone/>
              <a:defRPr sz="1200" b="1">
                <a:solidFill>
                  <a:srgbClr val="FFFFFF"/>
                </a:solidFill>
                <a:latin typeface="Roboto Condensed"/>
                <a:ea typeface="Roboto Condensed"/>
                <a:cs typeface="Roboto Condensed"/>
                <a:sym typeface="Roboto Condensed"/>
              </a:defRPr>
            </a:lvl6pPr>
            <a:lvl7pPr lvl="6" algn="r">
              <a:buNone/>
              <a:defRPr sz="1200" b="1">
                <a:solidFill>
                  <a:srgbClr val="FFFFFF"/>
                </a:solidFill>
                <a:latin typeface="Roboto Condensed"/>
                <a:ea typeface="Roboto Condensed"/>
                <a:cs typeface="Roboto Condensed"/>
                <a:sym typeface="Roboto Condensed"/>
              </a:defRPr>
            </a:lvl7pPr>
            <a:lvl8pPr lvl="7" algn="r">
              <a:buNone/>
              <a:defRPr sz="1200" b="1">
                <a:solidFill>
                  <a:srgbClr val="FFFFFF"/>
                </a:solidFill>
                <a:latin typeface="Roboto Condensed"/>
                <a:ea typeface="Roboto Condensed"/>
                <a:cs typeface="Roboto Condensed"/>
                <a:sym typeface="Roboto Condensed"/>
              </a:defRPr>
            </a:lvl8pPr>
            <a:lvl9pPr lvl="8" algn="r">
              <a:buNone/>
              <a:defRPr sz="1200" b="1">
                <a:solidFill>
                  <a:srgbClr val="FFFFFF"/>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5.tif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7.jpe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1"/>
          <p:cNvSpPr txBox="1">
            <a:spLocks noGrp="1"/>
          </p:cNvSpPr>
          <p:nvPr>
            <p:ph type="ctrTitle"/>
          </p:nvPr>
        </p:nvSpPr>
        <p:spPr>
          <a:xfrm>
            <a:off x="685799" y="1090750"/>
            <a:ext cx="5576687" cy="296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Airbnb Rating system: Rational or Emotional?</a:t>
            </a: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1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grpSp>
        <p:nvGrpSpPr>
          <p:cNvPr id="194" name="Google Shape;194;p12"/>
          <p:cNvGrpSpPr/>
          <p:nvPr/>
        </p:nvGrpSpPr>
        <p:grpSpPr>
          <a:xfrm>
            <a:off x="293683" y="574116"/>
            <a:ext cx="309041" cy="403123"/>
            <a:chOff x="590250" y="244200"/>
            <a:chExt cx="407975" cy="532175"/>
          </a:xfrm>
        </p:grpSpPr>
        <p:sp>
          <p:nvSpPr>
            <p:cNvPr id="195" name="Google Shape;195;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Isosceles Triangle 15">
            <a:extLst>
              <a:ext uri="{FF2B5EF4-FFF2-40B4-BE49-F238E27FC236}">
                <a16:creationId xmlns:a16="http://schemas.microsoft.com/office/drawing/2014/main" id="{CC7897E4-1A81-4BC3-B841-C5BE31E628A2}"/>
              </a:ext>
            </a:extLst>
          </p:cNvPr>
          <p:cNvSpPr/>
          <p:nvPr/>
        </p:nvSpPr>
        <p:spPr>
          <a:xfrm rot="5400000">
            <a:off x="2995156" y="2986184"/>
            <a:ext cx="764911" cy="263038"/>
          </a:xfrm>
          <a:prstGeom prst="triangle">
            <a:avLst/>
          </a:prstGeom>
          <a:solidFill>
            <a:srgbClr val="C7D3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566C9AFB-EF01-41FF-BECF-BAABC81E053B}"/>
              </a:ext>
            </a:extLst>
          </p:cNvPr>
          <p:cNvGrpSpPr/>
          <p:nvPr/>
        </p:nvGrpSpPr>
        <p:grpSpPr>
          <a:xfrm>
            <a:off x="512770" y="1721304"/>
            <a:ext cx="2604141" cy="2711556"/>
            <a:chOff x="512770" y="1721304"/>
            <a:chExt cx="2604141" cy="2711556"/>
          </a:xfrm>
        </p:grpSpPr>
        <p:grpSp>
          <p:nvGrpSpPr>
            <p:cNvPr id="15" name="Group 14">
              <a:extLst>
                <a:ext uri="{FF2B5EF4-FFF2-40B4-BE49-F238E27FC236}">
                  <a16:creationId xmlns:a16="http://schemas.microsoft.com/office/drawing/2014/main" id="{332F65EC-23FF-4FAA-BA7B-0C032DE4185C}"/>
                </a:ext>
              </a:extLst>
            </p:cNvPr>
            <p:cNvGrpSpPr/>
            <p:nvPr/>
          </p:nvGrpSpPr>
          <p:grpSpPr>
            <a:xfrm>
              <a:off x="512770" y="1721304"/>
              <a:ext cx="2604141" cy="2711556"/>
              <a:chOff x="1685193" y="1551350"/>
              <a:chExt cx="1899435" cy="2101797"/>
            </a:xfrm>
          </p:grpSpPr>
          <p:sp>
            <p:nvSpPr>
              <p:cNvPr id="12" name="Rectangle 11">
                <a:extLst>
                  <a:ext uri="{FF2B5EF4-FFF2-40B4-BE49-F238E27FC236}">
                    <a16:creationId xmlns:a16="http://schemas.microsoft.com/office/drawing/2014/main" id="{221056DB-1FA0-4CBE-9D32-8C568B0EB630}"/>
                  </a:ext>
                </a:extLst>
              </p:cNvPr>
              <p:cNvSpPr/>
              <p:nvPr/>
            </p:nvSpPr>
            <p:spPr>
              <a:xfrm>
                <a:off x="1685193" y="1551350"/>
                <a:ext cx="1899434" cy="785934"/>
              </a:xfrm>
              <a:prstGeom prst="rect">
                <a:avLst/>
              </a:prstGeom>
              <a:ln>
                <a:solidFill>
                  <a:srgbClr val="3F5378"/>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48" name="Rectangle 47">
                    <a:extLst>
                      <a:ext uri="{FF2B5EF4-FFF2-40B4-BE49-F238E27FC236}">
                        <a16:creationId xmlns:a16="http://schemas.microsoft.com/office/drawing/2014/main" id="{9BB6889B-6661-4530-936F-8F6129BC7A35}"/>
                      </a:ext>
                    </a:extLst>
                  </p:cNvPr>
                  <p:cNvSpPr/>
                  <p:nvPr/>
                </p:nvSpPr>
                <p:spPr>
                  <a:xfrm>
                    <a:off x="1685194" y="2337283"/>
                    <a:ext cx="1899434" cy="1315864"/>
                  </a:xfrm>
                  <a:prstGeom prst="rect">
                    <a:avLst/>
                  </a:prstGeom>
                  <a:ln>
                    <a:solidFill>
                      <a:srgbClr val="3F5378"/>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The Airbnb rating is weighted by a factor calculated using the score and magnitude assigned to each review through sentiment analysis</a:t>
                    </a:r>
                  </a:p>
                  <a:p>
                    <a:pPr algn="ctr"/>
                    <a:endParaRPr lang="en-US" sz="1100" i="1" dirty="0"/>
                  </a:p>
                  <a:p>
                    <a:pPr algn="ctr"/>
                    <a:r>
                      <a:rPr lang="en-US" sz="1000" i="1" dirty="0"/>
                      <a:t>Factor  = Score +</a:t>
                    </a:r>
                    <a:r>
                      <a:rPr lang="en-US" sz="1200" i="1" dirty="0"/>
                      <a:t> </a:t>
                    </a:r>
                    <a14:m>
                      <m:oMath xmlns:m="http://schemas.openxmlformats.org/officeDocument/2006/math">
                        <m:f>
                          <m:fPr>
                            <m:ctrlPr>
                              <a:rPr lang="en-US" sz="1200" i="1" smtClean="0">
                                <a:latin typeface="Cambria Math" panose="02040503050406030204" pitchFamily="18" charset="0"/>
                              </a:rPr>
                            </m:ctrlPr>
                          </m:fPr>
                          <m:num>
                            <m:r>
                              <a:rPr lang="en-US" sz="1200" b="0" i="1" smtClean="0">
                                <a:latin typeface="Cambria Math" panose="02040503050406030204" pitchFamily="18" charset="0"/>
                              </a:rPr>
                              <m:t>𝑆𝑐𝑜𝑟𝑒</m:t>
                            </m:r>
                          </m:num>
                          <m:den>
                            <m:r>
                              <a:rPr lang="en-US" sz="1200" b="0" i="1" smtClean="0">
                                <a:latin typeface="Cambria Math" panose="02040503050406030204" pitchFamily="18" charset="0"/>
                              </a:rPr>
                              <m:t>|</m:t>
                            </m:r>
                            <m:r>
                              <a:rPr lang="en-US" sz="1200" b="0" i="1" smtClean="0">
                                <a:latin typeface="Cambria Math" panose="02040503050406030204" pitchFamily="18" charset="0"/>
                              </a:rPr>
                              <m:t>𝑆𝑐𝑜𝑟𝑒</m:t>
                            </m:r>
                            <m:r>
                              <a:rPr lang="en-US" sz="1200" b="0" i="1" smtClean="0">
                                <a:latin typeface="Cambria Math" panose="02040503050406030204" pitchFamily="18" charset="0"/>
                              </a:rPr>
                              <m:t>|</m:t>
                            </m:r>
                          </m:den>
                        </m:f>
                      </m:oMath>
                    </a14:m>
                    <a:r>
                      <a:rPr lang="en-US" sz="1200" i="1" dirty="0"/>
                      <a:t> * ( </a:t>
                    </a:r>
                    <a14:m>
                      <m:oMath xmlns:m="http://schemas.openxmlformats.org/officeDocument/2006/math">
                        <m:f>
                          <m:fPr>
                            <m:ctrlPr>
                              <a:rPr lang="en-US" sz="1200" i="1" smtClean="0">
                                <a:latin typeface="Cambria Math" panose="02040503050406030204" pitchFamily="18" charset="0"/>
                              </a:rPr>
                            </m:ctrlPr>
                          </m:fPr>
                          <m:num>
                            <m:r>
                              <a:rPr lang="en-US" sz="1200" b="0" i="1" smtClean="0">
                                <a:latin typeface="Cambria Math" panose="02040503050406030204" pitchFamily="18" charset="0"/>
                              </a:rPr>
                              <m:t>𝑀𝑎𝑔𝑛𝑖𝑡𝑢𝑑𝑒</m:t>
                            </m:r>
                          </m:num>
                          <m:den>
                            <m:r>
                              <a:rPr lang="en-US" sz="1200" b="0" i="1" smtClean="0">
                                <a:latin typeface="Cambria Math" panose="02040503050406030204" pitchFamily="18" charset="0"/>
                              </a:rPr>
                              <m:t>𝑙𝑜𝑔</m:t>
                            </m:r>
                            <m:r>
                              <a:rPr lang="en-US" sz="1200" b="0" i="1" smtClean="0">
                                <a:latin typeface="Cambria Math" panose="02040503050406030204" pitchFamily="18" charset="0"/>
                              </a:rPr>
                              <m:t>⁡(</m:t>
                            </m:r>
                            <m:r>
                              <a:rPr lang="en-US" sz="1200" b="0" i="1" smtClean="0">
                                <a:latin typeface="Cambria Math" panose="02040503050406030204" pitchFamily="18" charset="0"/>
                              </a:rPr>
                              <m:t>𝑙𝑒𝑛</m:t>
                            </m:r>
                            <m:r>
                              <a:rPr lang="en-US" sz="1200" b="0" i="1" smtClean="0">
                                <a:latin typeface="Cambria Math" panose="02040503050406030204" pitchFamily="18" charset="0"/>
                              </a:rPr>
                              <m:t>)</m:t>
                            </m:r>
                          </m:den>
                        </m:f>
                      </m:oMath>
                    </a14:m>
                    <a:r>
                      <a:rPr lang="en-US" sz="1200" i="1" dirty="0"/>
                      <a:t> )</a:t>
                    </a:r>
                  </a:p>
                </p:txBody>
              </p:sp>
            </mc:Choice>
            <mc:Fallback xmlns="">
              <p:sp>
                <p:nvSpPr>
                  <p:cNvPr id="48" name="Rectangle 47">
                    <a:extLst>
                      <a:ext uri="{FF2B5EF4-FFF2-40B4-BE49-F238E27FC236}">
                        <a16:creationId xmlns:a16="http://schemas.microsoft.com/office/drawing/2014/main" id="{9BB6889B-6661-4530-936F-8F6129BC7A35}"/>
                      </a:ext>
                    </a:extLst>
                  </p:cNvPr>
                  <p:cNvSpPr>
                    <a:spLocks noRot="1" noChangeAspect="1" noMove="1" noResize="1" noEditPoints="1" noAdjustHandles="1" noChangeArrowheads="1" noChangeShapeType="1" noTextEdit="1"/>
                  </p:cNvSpPr>
                  <p:nvPr/>
                </p:nvSpPr>
                <p:spPr>
                  <a:xfrm>
                    <a:off x="1685194" y="2337283"/>
                    <a:ext cx="1899434" cy="1315864"/>
                  </a:xfrm>
                  <a:prstGeom prst="rect">
                    <a:avLst/>
                  </a:prstGeom>
                  <a:blipFill>
                    <a:blip r:embed="rId3"/>
                    <a:stretch>
                      <a:fillRect/>
                    </a:stretch>
                  </a:blipFill>
                  <a:ln>
                    <a:solidFill>
                      <a:srgbClr val="3F5378"/>
                    </a:solidFill>
                  </a:ln>
                </p:spPr>
                <p:txBody>
                  <a:bodyPr/>
                  <a:lstStyle/>
                  <a:p>
                    <a:r>
                      <a:rPr lang="en-US">
                        <a:noFill/>
                      </a:rPr>
                      <a:t> </a:t>
                    </a:r>
                  </a:p>
                </p:txBody>
              </p:sp>
            </mc:Fallback>
          </mc:AlternateContent>
        </p:grpSp>
        <p:pic>
          <p:nvPicPr>
            <p:cNvPr id="40" name="Picture 20" descr="Related image">
              <a:extLst>
                <a:ext uri="{FF2B5EF4-FFF2-40B4-BE49-F238E27FC236}">
                  <a16:creationId xmlns:a16="http://schemas.microsoft.com/office/drawing/2014/main" id="{699FE573-5092-450E-BF1A-18C70714510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4981" y="1791521"/>
              <a:ext cx="1038353" cy="86471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3" name="Group 42">
            <a:extLst>
              <a:ext uri="{FF2B5EF4-FFF2-40B4-BE49-F238E27FC236}">
                <a16:creationId xmlns:a16="http://schemas.microsoft.com/office/drawing/2014/main" id="{D1F749D6-AC52-4ED1-94EB-72325215BF88}"/>
              </a:ext>
            </a:extLst>
          </p:cNvPr>
          <p:cNvGrpSpPr/>
          <p:nvPr/>
        </p:nvGrpSpPr>
        <p:grpSpPr>
          <a:xfrm>
            <a:off x="3607157" y="1721304"/>
            <a:ext cx="2604140" cy="2711556"/>
            <a:chOff x="1685193" y="1551350"/>
            <a:chExt cx="1899434" cy="2101797"/>
          </a:xfrm>
        </p:grpSpPr>
        <p:sp>
          <p:nvSpPr>
            <p:cNvPr id="45" name="Rectangle 44">
              <a:extLst>
                <a:ext uri="{FF2B5EF4-FFF2-40B4-BE49-F238E27FC236}">
                  <a16:creationId xmlns:a16="http://schemas.microsoft.com/office/drawing/2014/main" id="{42D4A898-1F50-410F-8313-E14210480E63}"/>
                </a:ext>
              </a:extLst>
            </p:cNvPr>
            <p:cNvSpPr/>
            <p:nvPr/>
          </p:nvSpPr>
          <p:spPr>
            <a:xfrm>
              <a:off x="1685193" y="1551350"/>
              <a:ext cx="1899434" cy="785934"/>
            </a:xfrm>
            <a:prstGeom prst="rect">
              <a:avLst/>
            </a:prstGeom>
            <a:ln>
              <a:solidFill>
                <a:srgbClr val="3F5378"/>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6" name="Rectangle 45">
              <a:extLst>
                <a:ext uri="{FF2B5EF4-FFF2-40B4-BE49-F238E27FC236}">
                  <a16:creationId xmlns:a16="http://schemas.microsoft.com/office/drawing/2014/main" id="{F613A14D-B6F4-4E0C-A711-381363D69276}"/>
                </a:ext>
              </a:extLst>
            </p:cNvPr>
            <p:cNvSpPr/>
            <p:nvPr/>
          </p:nvSpPr>
          <p:spPr>
            <a:xfrm>
              <a:off x="1685193" y="2337283"/>
              <a:ext cx="1899434" cy="1315864"/>
            </a:xfrm>
            <a:prstGeom prst="rect">
              <a:avLst/>
            </a:prstGeom>
            <a:ln>
              <a:solidFill>
                <a:srgbClr val="3F5378"/>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No of bookings per listing is extracted as recorded on the 20</a:t>
              </a:r>
              <a:r>
                <a:rPr lang="en-US" sz="1200" baseline="30000" dirty="0"/>
                <a:t>th</a:t>
              </a:r>
              <a:r>
                <a:rPr lang="en-US" sz="1200" dirty="0"/>
                <a:t> of every month and a booking rate is determined. </a:t>
              </a:r>
            </a:p>
            <a:p>
              <a:pPr algn="ctr"/>
              <a:r>
                <a:rPr lang="en-US" sz="1200" dirty="0"/>
                <a:t>Booking rate is regressed separately on each of the rating systems and the better predictor is identified</a:t>
              </a:r>
            </a:p>
          </p:txBody>
        </p:sp>
      </p:grpSp>
      <p:sp>
        <p:nvSpPr>
          <p:cNvPr id="5" name="Rectangle 4">
            <a:extLst>
              <a:ext uri="{FF2B5EF4-FFF2-40B4-BE49-F238E27FC236}">
                <a16:creationId xmlns:a16="http://schemas.microsoft.com/office/drawing/2014/main" id="{75270B92-6096-4F56-9E08-549D3E51AB58}"/>
              </a:ext>
            </a:extLst>
          </p:cNvPr>
          <p:cNvSpPr/>
          <p:nvPr/>
        </p:nvSpPr>
        <p:spPr>
          <a:xfrm>
            <a:off x="602724" y="3846784"/>
            <a:ext cx="2447904" cy="402021"/>
          </a:xfrm>
          <a:prstGeom prst="rect">
            <a:avLst/>
          </a:prstGeom>
          <a:noFill/>
          <a:ln w="12700">
            <a:solidFill>
              <a:schemeClr val="tx1">
                <a:lumMod val="65000"/>
                <a:lumOff val="3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Related image">
            <a:extLst>
              <a:ext uri="{FF2B5EF4-FFF2-40B4-BE49-F238E27FC236}">
                <a16:creationId xmlns:a16="http://schemas.microsoft.com/office/drawing/2014/main" id="{914AD4F7-EA89-4D9B-B3DA-0A9F759788A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1313" y="1856731"/>
            <a:ext cx="914728" cy="7995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26462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0"/>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Measures and Models</a:t>
            </a:r>
            <a:endParaRPr dirty="0"/>
          </a:p>
        </p:txBody>
      </p:sp>
      <p:sp>
        <p:nvSpPr>
          <p:cNvPr id="303" name="Google Shape;303;p2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grpSp>
        <p:nvGrpSpPr>
          <p:cNvPr id="20" name="Google Shape;194;p12">
            <a:extLst>
              <a:ext uri="{FF2B5EF4-FFF2-40B4-BE49-F238E27FC236}">
                <a16:creationId xmlns:a16="http://schemas.microsoft.com/office/drawing/2014/main" id="{F76CE99B-5017-4D2F-85D7-8A7063307E2D}"/>
              </a:ext>
            </a:extLst>
          </p:cNvPr>
          <p:cNvGrpSpPr/>
          <p:nvPr/>
        </p:nvGrpSpPr>
        <p:grpSpPr>
          <a:xfrm>
            <a:off x="293683" y="574116"/>
            <a:ext cx="309041" cy="403123"/>
            <a:chOff x="590250" y="244200"/>
            <a:chExt cx="407975" cy="532175"/>
          </a:xfrm>
        </p:grpSpPr>
        <p:sp>
          <p:nvSpPr>
            <p:cNvPr id="21" name="Google Shape;195;p12">
              <a:extLst>
                <a:ext uri="{FF2B5EF4-FFF2-40B4-BE49-F238E27FC236}">
                  <a16:creationId xmlns:a16="http://schemas.microsoft.com/office/drawing/2014/main" id="{A7990D53-EF41-4AE4-A4AA-D6101DB35147}"/>
                </a:ext>
              </a:extLst>
            </p:cNvPr>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6;p12">
              <a:extLst>
                <a:ext uri="{FF2B5EF4-FFF2-40B4-BE49-F238E27FC236}">
                  <a16:creationId xmlns:a16="http://schemas.microsoft.com/office/drawing/2014/main" id="{0A44B64A-6D02-492F-83CE-2215C4B825F1}"/>
                </a:ext>
              </a:extLst>
            </p:cNvPr>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7;p12">
              <a:extLst>
                <a:ext uri="{FF2B5EF4-FFF2-40B4-BE49-F238E27FC236}">
                  <a16:creationId xmlns:a16="http://schemas.microsoft.com/office/drawing/2014/main" id="{E44615CD-0315-4134-BA3B-A4D7B2733042}"/>
                </a:ext>
              </a:extLst>
            </p:cNvPr>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8;p12">
              <a:extLst>
                <a:ext uri="{FF2B5EF4-FFF2-40B4-BE49-F238E27FC236}">
                  <a16:creationId xmlns:a16="http://schemas.microsoft.com/office/drawing/2014/main" id="{9BFA3D54-A862-469E-B870-2DCE3908F72F}"/>
                </a:ext>
              </a:extLst>
            </p:cNvPr>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9;p12">
              <a:extLst>
                <a:ext uri="{FF2B5EF4-FFF2-40B4-BE49-F238E27FC236}">
                  <a16:creationId xmlns:a16="http://schemas.microsoft.com/office/drawing/2014/main" id="{11FE335B-BEBA-4126-B3F8-1C3F711AC4FE}"/>
                </a:ext>
              </a:extLst>
            </p:cNvPr>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0;p12">
              <a:extLst>
                <a:ext uri="{FF2B5EF4-FFF2-40B4-BE49-F238E27FC236}">
                  <a16:creationId xmlns:a16="http://schemas.microsoft.com/office/drawing/2014/main" id="{1C7D718E-1D09-49C8-9655-2C2E23D78005}"/>
                </a:ext>
              </a:extLst>
            </p:cNvPr>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1;p12">
              <a:extLst>
                <a:ext uri="{FF2B5EF4-FFF2-40B4-BE49-F238E27FC236}">
                  <a16:creationId xmlns:a16="http://schemas.microsoft.com/office/drawing/2014/main" id="{D63EF6A0-D713-4C11-B564-65462B8BD7A7}"/>
                </a:ext>
              </a:extLst>
            </p:cNvPr>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2;p12">
              <a:extLst>
                <a:ext uri="{FF2B5EF4-FFF2-40B4-BE49-F238E27FC236}">
                  <a16:creationId xmlns:a16="http://schemas.microsoft.com/office/drawing/2014/main" id="{16EB890B-5C11-4A91-9462-94BDD30C87DE}"/>
                </a:ext>
              </a:extLst>
            </p:cNvPr>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p12">
              <a:extLst>
                <a:ext uri="{FF2B5EF4-FFF2-40B4-BE49-F238E27FC236}">
                  <a16:creationId xmlns:a16="http://schemas.microsoft.com/office/drawing/2014/main" id="{31301F3C-CDF2-4A6A-ABAD-2AA62EBD3B72}"/>
                </a:ext>
              </a:extLst>
            </p:cNvPr>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4;p12">
              <a:extLst>
                <a:ext uri="{FF2B5EF4-FFF2-40B4-BE49-F238E27FC236}">
                  <a16:creationId xmlns:a16="http://schemas.microsoft.com/office/drawing/2014/main" id="{08CB7658-CD71-4DD2-9D75-017F87A2E50C}"/>
                </a:ext>
              </a:extLst>
            </p:cNvPr>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5;p12">
              <a:extLst>
                <a:ext uri="{FF2B5EF4-FFF2-40B4-BE49-F238E27FC236}">
                  <a16:creationId xmlns:a16="http://schemas.microsoft.com/office/drawing/2014/main" id="{CD34011D-112F-4489-AF17-2E07E1633737}"/>
                </a:ext>
              </a:extLst>
            </p:cNvPr>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6;p12">
              <a:extLst>
                <a:ext uri="{FF2B5EF4-FFF2-40B4-BE49-F238E27FC236}">
                  <a16:creationId xmlns:a16="http://schemas.microsoft.com/office/drawing/2014/main" id="{5C622D13-3C8F-43B9-B72B-FDCF0C849178}"/>
                </a:ext>
              </a:extLst>
            </p:cNvPr>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7;p12">
              <a:extLst>
                <a:ext uri="{FF2B5EF4-FFF2-40B4-BE49-F238E27FC236}">
                  <a16:creationId xmlns:a16="http://schemas.microsoft.com/office/drawing/2014/main" id="{516C968A-948D-4A42-AF45-760764A146BA}"/>
                </a:ext>
              </a:extLst>
            </p:cNvPr>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8;p12">
              <a:extLst>
                <a:ext uri="{FF2B5EF4-FFF2-40B4-BE49-F238E27FC236}">
                  <a16:creationId xmlns:a16="http://schemas.microsoft.com/office/drawing/2014/main" id="{C6CF025C-D557-41A5-A53E-839A8C872907}"/>
                </a:ext>
              </a:extLst>
            </p:cNvPr>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7" name="Table 36">
            <a:extLst>
              <a:ext uri="{FF2B5EF4-FFF2-40B4-BE49-F238E27FC236}">
                <a16:creationId xmlns:a16="http://schemas.microsoft.com/office/drawing/2014/main" id="{690E936D-BC29-4768-9747-CC7F756FCDEE}"/>
              </a:ext>
            </a:extLst>
          </p:cNvPr>
          <p:cNvGraphicFramePr>
            <a:graphicFrameLocks noGrp="1"/>
          </p:cNvGraphicFramePr>
          <p:nvPr>
            <p:extLst>
              <p:ext uri="{D42A27DB-BD31-4B8C-83A1-F6EECF244321}">
                <p14:modId xmlns:p14="http://schemas.microsoft.com/office/powerpoint/2010/main" val="289409438"/>
              </p:ext>
            </p:extLst>
          </p:nvPr>
        </p:nvGraphicFramePr>
        <p:xfrm>
          <a:off x="449967" y="1777263"/>
          <a:ext cx="8230377" cy="2546949"/>
        </p:xfrm>
        <a:graphic>
          <a:graphicData uri="http://schemas.openxmlformats.org/drawingml/2006/table">
            <a:tbl>
              <a:tblPr firstRow="1" bandRow="1">
                <a:tableStyleId>{24B2CF47-7E0F-43D5-9168-355F742F046B}</a:tableStyleId>
              </a:tblPr>
              <a:tblGrid>
                <a:gridCol w="2378217">
                  <a:extLst>
                    <a:ext uri="{9D8B030D-6E8A-4147-A177-3AD203B41FA5}">
                      <a16:colId xmlns:a16="http://schemas.microsoft.com/office/drawing/2014/main" val="3823736573"/>
                    </a:ext>
                  </a:extLst>
                </a:gridCol>
                <a:gridCol w="2926080">
                  <a:extLst>
                    <a:ext uri="{9D8B030D-6E8A-4147-A177-3AD203B41FA5}">
                      <a16:colId xmlns:a16="http://schemas.microsoft.com/office/drawing/2014/main" val="2237172457"/>
                    </a:ext>
                  </a:extLst>
                </a:gridCol>
                <a:gridCol w="2926080">
                  <a:extLst>
                    <a:ext uri="{9D8B030D-6E8A-4147-A177-3AD203B41FA5}">
                      <a16:colId xmlns:a16="http://schemas.microsoft.com/office/drawing/2014/main" val="3101817187"/>
                    </a:ext>
                  </a:extLst>
                </a:gridCol>
              </a:tblGrid>
              <a:tr h="306669">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chemeClr val="bg1"/>
                          </a:solidFill>
                          <a:effectLst/>
                          <a:uLnTx/>
                          <a:uFillTx/>
                          <a:latin typeface="Roboto Condensed Light"/>
                          <a:ea typeface="Roboto Condensed Light"/>
                          <a:sym typeface="Roboto Condensed Light"/>
                        </a:rPr>
                        <a:t>Measures</a:t>
                      </a:r>
                    </a:p>
                  </a:txBody>
                  <a:tcPr>
                    <a:solidFill>
                      <a:srgbClr val="3F5378"/>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chemeClr val="bg1"/>
                          </a:solidFill>
                          <a:effectLst/>
                          <a:uLnTx/>
                          <a:uFillTx/>
                          <a:latin typeface="Roboto Condensed Light"/>
                          <a:ea typeface="Roboto Condensed Light"/>
                          <a:sym typeface="Roboto Condensed Light"/>
                        </a:rPr>
                        <a:t>Model 1</a:t>
                      </a:r>
                    </a:p>
                  </a:txBody>
                  <a:tcPr>
                    <a:solidFill>
                      <a:srgbClr val="3F5378"/>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chemeClr val="bg1"/>
                          </a:solidFill>
                          <a:effectLst/>
                          <a:uLnTx/>
                          <a:uFillTx/>
                          <a:latin typeface="Roboto Condensed Light"/>
                          <a:ea typeface="Roboto Condensed Light"/>
                          <a:sym typeface="Roboto Condensed Light"/>
                        </a:rPr>
                        <a:t>Model 2</a:t>
                      </a:r>
                    </a:p>
                  </a:txBody>
                  <a:tcPr>
                    <a:solidFill>
                      <a:srgbClr val="3F5378"/>
                    </a:solidFill>
                  </a:tcPr>
                </a:tc>
                <a:extLst>
                  <a:ext uri="{0D108BD9-81ED-4DB2-BD59-A6C34878D82A}">
                    <a16:rowId xmlns:a16="http://schemas.microsoft.com/office/drawing/2014/main" val="2490785102"/>
                  </a:ext>
                </a:extLst>
              </a:tr>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3F5378"/>
                          </a:solidFill>
                          <a:effectLst/>
                          <a:uLnTx/>
                          <a:uFillTx/>
                          <a:latin typeface="Roboto Condensed Light"/>
                          <a:ea typeface="Roboto Condensed Light"/>
                          <a:sym typeface="Roboto Condensed Light"/>
                        </a:rPr>
                        <a:t>Model Type</a:t>
                      </a:r>
                    </a:p>
                  </a:txBody>
                  <a:tcPr>
                    <a:solidFill>
                      <a:srgbClr val="C7D3E6"/>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500" b="0" i="0" u="none" strike="noStrike" kern="0" cap="none" spc="0" normalizeH="0" baseline="0" noProof="0" dirty="0">
                          <a:ln>
                            <a:noFill/>
                          </a:ln>
                          <a:solidFill>
                            <a:schemeClr val="tx1"/>
                          </a:solidFill>
                          <a:effectLst/>
                          <a:uLnTx/>
                          <a:uFillTx/>
                          <a:latin typeface="Roboto Condensed Light"/>
                          <a:ea typeface="Roboto Condensed Light"/>
                          <a:sym typeface="Roboto Condensed Light"/>
                        </a:rPr>
                        <a:t>Simple Linear Regression</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500" b="0" i="0" u="none" strike="noStrike" kern="0" cap="none" spc="0" normalizeH="0" baseline="0" noProof="0" dirty="0">
                          <a:ln>
                            <a:noFill/>
                          </a:ln>
                          <a:solidFill>
                            <a:schemeClr val="tx1"/>
                          </a:solidFill>
                          <a:effectLst/>
                          <a:uLnTx/>
                          <a:uFillTx/>
                          <a:latin typeface="Roboto Condensed Light"/>
                          <a:ea typeface="Roboto Condensed Light"/>
                          <a:sym typeface="Roboto Condensed Light"/>
                        </a:rPr>
                        <a:t>Simple Linear Regression</a:t>
                      </a:r>
                    </a:p>
                  </a:txBody>
                  <a:tcPr/>
                </a:tc>
                <a:extLst>
                  <a:ext uri="{0D108BD9-81ED-4DB2-BD59-A6C34878D82A}">
                    <a16:rowId xmlns:a16="http://schemas.microsoft.com/office/drawing/2014/main" val="1082986466"/>
                  </a:ext>
                </a:extLst>
              </a:tr>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3F5378"/>
                          </a:solidFill>
                          <a:effectLst/>
                          <a:uLnTx/>
                          <a:uFillTx/>
                          <a:latin typeface="Roboto Condensed Light"/>
                          <a:ea typeface="Roboto Condensed Light"/>
                          <a:sym typeface="Roboto Condensed Light"/>
                        </a:rPr>
                        <a:t>Target Variable</a:t>
                      </a:r>
                    </a:p>
                  </a:txBody>
                  <a:tcPr>
                    <a:solidFill>
                      <a:srgbClr val="C7D3E6"/>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500" b="0" i="0" u="none" strike="noStrike" kern="0" cap="none" spc="0" normalizeH="0" baseline="0" noProof="0" dirty="0">
                          <a:ln>
                            <a:noFill/>
                          </a:ln>
                          <a:solidFill>
                            <a:schemeClr val="tx1"/>
                          </a:solidFill>
                          <a:effectLst/>
                          <a:uLnTx/>
                          <a:uFillTx/>
                          <a:latin typeface="Roboto Condensed Light"/>
                          <a:ea typeface="Roboto Condensed Light"/>
                          <a:sym typeface="Roboto Condensed Light"/>
                        </a:rPr>
                        <a:t>Booking Rate </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500" b="0" i="0" u="none" strike="noStrike" kern="0" cap="none" spc="0" normalizeH="0" baseline="0" noProof="0" dirty="0">
                          <a:ln>
                            <a:noFill/>
                          </a:ln>
                          <a:solidFill>
                            <a:schemeClr val="tx1"/>
                          </a:solidFill>
                          <a:effectLst/>
                          <a:uLnTx/>
                          <a:uFillTx/>
                          <a:latin typeface="Roboto Condensed Light"/>
                          <a:ea typeface="Roboto Condensed Light"/>
                          <a:sym typeface="Roboto Condensed Light"/>
                        </a:rPr>
                        <a:t>Booking Rate </a:t>
                      </a:r>
                    </a:p>
                  </a:txBody>
                  <a:tcPr/>
                </a:tc>
                <a:extLst>
                  <a:ext uri="{0D108BD9-81ED-4DB2-BD59-A6C34878D82A}">
                    <a16:rowId xmlns:a16="http://schemas.microsoft.com/office/drawing/2014/main" val="371483651"/>
                  </a:ext>
                </a:extLst>
              </a:tr>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3F5378"/>
                          </a:solidFill>
                          <a:effectLst/>
                          <a:uLnTx/>
                          <a:uFillTx/>
                          <a:latin typeface="Roboto Condensed Light"/>
                          <a:ea typeface="Roboto Condensed Light"/>
                          <a:sym typeface="Roboto Condensed Light"/>
                        </a:rPr>
                        <a:t>Predictor</a:t>
                      </a:r>
                    </a:p>
                  </a:txBody>
                  <a:tcPr>
                    <a:solidFill>
                      <a:srgbClr val="C7D3E6"/>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500" b="0" i="0" u="none" strike="noStrike" kern="0" cap="none" spc="0" normalizeH="0" baseline="0" noProof="0" dirty="0">
                          <a:ln>
                            <a:noFill/>
                          </a:ln>
                          <a:solidFill>
                            <a:schemeClr val="tx1"/>
                          </a:solidFill>
                          <a:effectLst/>
                          <a:uLnTx/>
                          <a:uFillTx/>
                          <a:latin typeface="Roboto Condensed Light"/>
                          <a:ea typeface="Roboto Condensed Light"/>
                          <a:sym typeface="Roboto Condensed Light"/>
                        </a:rPr>
                        <a:t>Rating  = Airbnb rating</a:t>
                      </a:r>
                    </a:p>
                  </a:txBody>
                  <a:tcPr/>
                </a:tc>
                <a:tc>
                  <a:txBody>
                    <a:bodyPr/>
                    <a:lstStyle/>
                    <a:p>
                      <a:pPr algn="ctr"/>
                      <a:r>
                        <a:rPr kumimoji="0" lang="en-US" sz="1500" b="0" i="0" u="none" strike="noStrike" kern="0" cap="none" spc="0" normalizeH="0" baseline="0" noProof="0" dirty="0" err="1">
                          <a:ln>
                            <a:noFill/>
                          </a:ln>
                          <a:solidFill>
                            <a:schemeClr val="tx1"/>
                          </a:solidFill>
                          <a:effectLst/>
                          <a:uLnTx/>
                          <a:uFillTx/>
                          <a:latin typeface="Roboto Condensed Light"/>
                          <a:ea typeface="Roboto Condensed Light"/>
                          <a:sym typeface="Roboto Condensed Light"/>
                        </a:rPr>
                        <a:t>Rating_new</a:t>
                      </a:r>
                      <a:r>
                        <a:rPr kumimoji="0" lang="en-US" sz="1500" b="0" i="0" u="none" strike="noStrike" kern="0" cap="none" spc="0" normalizeH="0" baseline="0" noProof="0" dirty="0">
                          <a:ln>
                            <a:noFill/>
                          </a:ln>
                          <a:solidFill>
                            <a:schemeClr val="tx1"/>
                          </a:solidFill>
                          <a:effectLst/>
                          <a:uLnTx/>
                          <a:uFillTx/>
                          <a:latin typeface="Roboto Condensed Light"/>
                          <a:ea typeface="Roboto Condensed Light"/>
                          <a:sym typeface="Roboto Condensed Light"/>
                        </a:rPr>
                        <a:t> = Airbnb rating * Factor</a:t>
                      </a:r>
                      <a:r>
                        <a:rPr kumimoji="0" lang="en-US" sz="1500" b="0" i="0" u="none" strike="noStrike" kern="0" cap="none" spc="0" normalizeH="0" baseline="30000" noProof="0" dirty="0">
                          <a:ln>
                            <a:noFill/>
                          </a:ln>
                          <a:solidFill>
                            <a:schemeClr val="tx1"/>
                          </a:solidFill>
                          <a:effectLst/>
                          <a:uLnTx/>
                          <a:uFillTx/>
                          <a:latin typeface="Roboto Condensed Light"/>
                          <a:ea typeface="Roboto Condensed Light"/>
                          <a:sym typeface="Roboto Condensed Light"/>
                        </a:rPr>
                        <a:t>+</a:t>
                      </a:r>
                      <a:endParaRPr lang="en-US" sz="1500" b="0" baseline="30000" dirty="0">
                        <a:solidFill>
                          <a:schemeClr val="tx1"/>
                        </a:solidFill>
                      </a:endParaRPr>
                    </a:p>
                  </a:txBody>
                  <a:tcPr/>
                </a:tc>
                <a:extLst>
                  <a:ext uri="{0D108BD9-81ED-4DB2-BD59-A6C34878D82A}">
                    <a16:rowId xmlns:a16="http://schemas.microsoft.com/office/drawing/2014/main" val="1510707075"/>
                  </a:ext>
                </a:extLst>
              </a:tr>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3F5378"/>
                          </a:solidFill>
                          <a:effectLst/>
                          <a:uLnTx/>
                          <a:uFillTx/>
                          <a:latin typeface="Roboto Condensed Light"/>
                          <a:ea typeface="Roboto Condensed Light"/>
                          <a:cs typeface="Arial"/>
                          <a:sym typeface="Roboto Condensed Light"/>
                        </a:rPr>
                        <a:t>Co-efficient</a:t>
                      </a:r>
                    </a:p>
                  </a:txBody>
                  <a:tcPr>
                    <a:solidFill>
                      <a:srgbClr val="C7D3E6"/>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500" b="0" i="0" u="none" strike="noStrike" kern="0" cap="none" spc="0" normalizeH="0" baseline="0" noProof="0" dirty="0">
                          <a:ln>
                            <a:noFill/>
                          </a:ln>
                          <a:solidFill>
                            <a:schemeClr val="tx1"/>
                          </a:solidFill>
                          <a:effectLst/>
                          <a:uLnTx/>
                          <a:uFillTx/>
                          <a:latin typeface="Roboto Condensed Light"/>
                          <a:ea typeface="Roboto Condensed Light"/>
                          <a:cs typeface="Arial"/>
                          <a:sym typeface="Roboto Condensed Light"/>
                        </a:rPr>
                        <a:t>0.33</a:t>
                      </a:r>
                    </a:p>
                  </a:txBody>
                  <a:tcPr>
                    <a:solidFill>
                      <a:srgbClr val="FFC000"/>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500" b="0" i="0" u="none" strike="noStrike" kern="0" cap="none" spc="0" normalizeH="0" baseline="0" dirty="0">
                          <a:ln>
                            <a:noFill/>
                          </a:ln>
                          <a:solidFill>
                            <a:schemeClr val="tx1"/>
                          </a:solidFill>
                          <a:effectLst/>
                          <a:uLnTx/>
                          <a:uFillTx/>
                          <a:latin typeface="Roboto Condensed Light"/>
                          <a:ea typeface="Roboto Condensed Light"/>
                          <a:cs typeface="Arial"/>
                          <a:sym typeface="Arial"/>
                        </a:rPr>
                        <a:t>0.44</a:t>
                      </a:r>
                    </a:p>
                  </a:txBody>
                  <a:tcPr>
                    <a:solidFill>
                      <a:srgbClr val="FFC000"/>
                    </a:solidFill>
                  </a:tcPr>
                </a:tc>
                <a:extLst>
                  <a:ext uri="{0D108BD9-81ED-4DB2-BD59-A6C34878D82A}">
                    <a16:rowId xmlns:a16="http://schemas.microsoft.com/office/drawing/2014/main" val="2657535324"/>
                  </a:ext>
                </a:extLst>
              </a:tr>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3F5378"/>
                          </a:solidFill>
                          <a:effectLst/>
                          <a:uLnTx/>
                          <a:uFillTx/>
                          <a:latin typeface="Roboto Condensed Light"/>
                          <a:ea typeface="Roboto Condensed Light"/>
                          <a:cs typeface="Arial"/>
                          <a:sym typeface="Roboto Condensed Light"/>
                        </a:rPr>
                        <a:t>P-value for rating</a:t>
                      </a:r>
                    </a:p>
                  </a:txBody>
                  <a:tcPr>
                    <a:solidFill>
                      <a:srgbClr val="C7D3E6"/>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500" b="0" i="0" u="none" strike="noStrike" kern="0" cap="none" spc="0" normalizeH="0" baseline="0" noProof="0" dirty="0">
                          <a:ln>
                            <a:noFill/>
                          </a:ln>
                          <a:solidFill>
                            <a:schemeClr val="tx1"/>
                          </a:solidFill>
                          <a:effectLst/>
                          <a:uLnTx/>
                          <a:uFillTx/>
                          <a:latin typeface="Roboto Condensed Light"/>
                          <a:ea typeface="Roboto Condensed Light"/>
                          <a:cs typeface="Arial"/>
                          <a:sym typeface="Roboto Condensed Light"/>
                        </a:rPr>
                        <a:t>5.9 e-13</a:t>
                      </a:r>
                    </a:p>
                  </a:txBody>
                  <a:tcPr>
                    <a:solidFill>
                      <a:srgbClr val="FFC000"/>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500" b="0" i="0" u="none" strike="noStrike" kern="0" cap="none" spc="0" normalizeH="0" baseline="0" dirty="0">
                          <a:ln>
                            <a:noFill/>
                          </a:ln>
                          <a:solidFill>
                            <a:schemeClr val="tx1"/>
                          </a:solidFill>
                          <a:effectLst/>
                          <a:uLnTx/>
                          <a:uFillTx/>
                          <a:latin typeface="Roboto Condensed Light"/>
                          <a:ea typeface="Roboto Condensed Light"/>
                          <a:cs typeface="Arial"/>
                          <a:sym typeface="Arial"/>
                        </a:rPr>
                        <a:t>&lt;2 e-16</a:t>
                      </a:r>
                    </a:p>
                  </a:txBody>
                  <a:tcPr>
                    <a:solidFill>
                      <a:srgbClr val="FFC000"/>
                    </a:solidFill>
                  </a:tcPr>
                </a:tc>
                <a:extLst>
                  <a:ext uri="{0D108BD9-81ED-4DB2-BD59-A6C34878D82A}">
                    <a16:rowId xmlns:a16="http://schemas.microsoft.com/office/drawing/2014/main" val="1773489608"/>
                  </a:ext>
                </a:extLst>
              </a:tr>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3F5378"/>
                          </a:solidFill>
                          <a:effectLst/>
                          <a:uLnTx/>
                          <a:uFillTx/>
                          <a:latin typeface="Roboto Condensed Light"/>
                          <a:ea typeface="Roboto Condensed Light"/>
                          <a:cs typeface="Arial"/>
                          <a:sym typeface="Roboto Condensed Light"/>
                        </a:rPr>
                        <a:t>R-squared value</a:t>
                      </a:r>
                    </a:p>
                  </a:txBody>
                  <a:tcPr>
                    <a:solidFill>
                      <a:srgbClr val="C7D3E6"/>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500" b="0" i="0" u="none" strike="noStrike" kern="0" cap="none" spc="0" normalizeH="0" baseline="0" noProof="0" dirty="0">
                          <a:ln>
                            <a:noFill/>
                          </a:ln>
                          <a:solidFill>
                            <a:schemeClr val="tx1"/>
                          </a:solidFill>
                          <a:effectLst/>
                          <a:uLnTx/>
                          <a:uFillTx/>
                          <a:latin typeface="Roboto Condensed Light"/>
                          <a:ea typeface="Roboto Condensed Light"/>
                          <a:cs typeface="Arial"/>
                          <a:sym typeface="Roboto Condensed Light"/>
                        </a:rPr>
                        <a:t>1.4%</a:t>
                      </a:r>
                    </a:p>
                  </a:txBody>
                  <a:tcPr>
                    <a:solidFill>
                      <a:srgbClr val="FFC000"/>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500" b="0" i="0" u="none" strike="noStrike" kern="0" cap="none" spc="0" normalizeH="0" baseline="0" dirty="0">
                          <a:ln>
                            <a:noFill/>
                          </a:ln>
                          <a:solidFill>
                            <a:schemeClr val="tx1"/>
                          </a:solidFill>
                          <a:effectLst/>
                          <a:uLnTx/>
                          <a:uFillTx/>
                          <a:latin typeface="Roboto Condensed Light"/>
                          <a:ea typeface="Roboto Condensed Light"/>
                          <a:cs typeface="Arial"/>
                          <a:sym typeface="Arial"/>
                        </a:rPr>
                        <a:t>1.9%</a:t>
                      </a:r>
                    </a:p>
                  </a:txBody>
                  <a:tcPr>
                    <a:solidFill>
                      <a:srgbClr val="FFC000"/>
                    </a:solidFill>
                  </a:tcPr>
                </a:tc>
                <a:extLst>
                  <a:ext uri="{0D108BD9-81ED-4DB2-BD59-A6C34878D82A}">
                    <a16:rowId xmlns:a16="http://schemas.microsoft.com/office/drawing/2014/main" val="2233696101"/>
                  </a:ext>
                </a:extLst>
              </a:tr>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3F5378"/>
                          </a:solidFill>
                          <a:effectLst/>
                          <a:uLnTx/>
                          <a:uFillTx/>
                          <a:latin typeface="Roboto Condensed Light"/>
                          <a:ea typeface="Roboto Condensed Light"/>
                          <a:cs typeface="Arial"/>
                          <a:sym typeface="Roboto Condensed Light"/>
                        </a:rPr>
                        <a:t>Correlation </a:t>
                      </a:r>
                    </a:p>
                  </a:txBody>
                  <a:tcPr>
                    <a:solidFill>
                      <a:srgbClr val="C7D3E6"/>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500" b="0" i="0" u="none" strike="noStrike" kern="0" cap="none" spc="0" normalizeH="0" baseline="0" noProof="0" dirty="0">
                          <a:ln>
                            <a:noFill/>
                          </a:ln>
                          <a:solidFill>
                            <a:schemeClr val="tx1"/>
                          </a:solidFill>
                          <a:effectLst/>
                          <a:uLnTx/>
                          <a:uFillTx/>
                          <a:latin typeface="Roboto Condensed Light"/>
                          <a:ea typeface="Roboto Condensed Light"/>
                          <a:cs typeface="Arial"/>
                          <a:sym typeface="Roboto Condensed Light"/>
                        </a:rPr>
                        <a:t>0.12</a:t>
                      </a:r>
                    </a:p>
                  </a:txBody>
                  <a:tcPr>
                    <a:solidFill>
                      <a:srgbClr val="FFC000"/>
                    </a:solidFill>
                  </a:tcPr>
                </a:tc>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500" b="0" i="0" u="none" strike="noStrike" kern="0" cap="none" spc="0" normalizeH="0" baseline="0" dirty="0">
                          <a:ln>
                            <a:noFill/>
                          </a:ln>
                          <a:solidFill>
                            <a:schemeClr val="tx1"/>
                          </a:solidFill>
                          <a:effectLst/>
                          <a:uLnTx/>
                          <a:uFillTx/>
                          <a:latin typeface="Roboto Condensed Light"/>
                          <a:ea typeface="Roboto Condensed Light"/>
                          <a:cs typeface="Arial"/>
                          <a:sym typeface="Arial"/>
                        </a:rPr>
                        <a:t>0.14</a:t>
                      </a:r>
                    </a:p>
                  </a:txBody>
                  <a:tcPr>
                    <a:solidFill>
                      <a:srgbClr val="FFC000"/>
                    </a:solidFill>
                  </a:tcPr>
                </a:tc>
                <a:extLst>
                  <a:ext uri="{0D108BD9-81ED-4DB2-BD59-A6C34878D82A}">
                    <a16:rowId xmlns:a16="http://schemas.microsoft.com/office/drawing/2014/main" val="2752322642"/>
                  </a:ext>
                </a:extLst>
              </a:tr>
            </a:tbl>
          </a:graphicData>
        </a:graphic>
      </p:graphicFrame>
      <mc:AlternateContent xmlns:mc="http://schemas.openxmlformats.org/markup-compatibility/2006" xmlns:a14="http://schemas.microsoft.com/office/drawing/2010/main">
        <mc:Choice Requires="a14">
          <p:sp>
            <p:nvSpPr>
              <p:cNvPr id="38" name="Google Shape;191;p12">
                <a:extLst>
                  <a:ext uri="{FF2B5EF4-FFF2-40B4-BE49-F238E27FC236}">
                    <a16:creationId xmlns:a16="http://schemas.microsoft.com/office/drawing/2014/main" id="{BB1BEC78-6D2C-4CDE-B497-702EE53C1BD7}"/>
                  </a:ext>
                </a:extLst>
              </p:cNvPr>
              <p:cNvSpPr txBox="1">
                <a:spLocks/>
              </p:cNvSpPr>
              <p:nvPr/>
            </p:nvSpPr>
            <p:spPr>
              <a:xfrm>
                <a:off x="0" y="4821847"/>
                <a:ext cx="5982675" cy="315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1pPr>
                <a:lvl2pPr marL="914400" marR="0" lvl="1"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2pPr>
                <a:lvl3pPr marL="1371600" marR="0" lvl="2"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3pPr>
                <a:lvl4pPr marL="1828800" marR="0" lvl="3"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4pPr>
                <a:lvl5pPr marL="2286000" marR="0" lvl="4"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5pPr>
                <a:lvl6pPr marL="2743200" marR="0" lvl="5"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6pPr>
                <a:lvl7pPr marL="3200400" marR="0" lvl="6"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7pPr>
                <a:lvl8pPr marL="3657600" marR="0" lvl="7"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8pPr>
                <a:lvl9pPr marL="4114800" marR="0" lvl="8" indent="-355600" algn="l" rtl="0">
                  <a:lnSpc>
                    <a:spcPct val="100000"/>
                  </a:lnSpc>
                  <a:spcBef>
                    <a:spcPts val="1000"/>
                  </a:spcBef>
                  <a:spcAft>
                    <a:spcPts val="100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9pPr>
              </a:lstStyle>
              <a:p>
                <a:pPr marL="0" indent="0">
                  <a:spcBef>
                    <a:spcPts val="0"/>
                  </a:spcBef>
                  <a:buNone/>
                </a:pPr>
                <a:r>
                  <a:rPr lang="en-US" sz="1000" i="1" baseline="30000" dirty="0">
                    <a:solidFill>
                      <a:srgbClr val="3F5378"/>
                    </a:solidFill>
                  </a:rPr>
                  <a:t>+</a:t>
                </a:r>
                <a:r>
                  <a:rPr lang="en-US" sz="1000" i="1" dirty="0">
                    <a:solidFill>
                      <a:srgbClr val="3F5378"/>
                    </a:solidFill>
                  </a:rPr>
                  <a:t>Score  derived from sentiment scores:  Factor  = Score + </a:t>
                </a:r>
                <a14:m>
                  <m:oMath xmlns:m="http://schemas.openxmlformats.org/officeDocument/2006/math">
                    <m:f>
                      <m:fPr>
                        <m:ctrlPr>
                          <a:rPr lang="en-US" sz="1000" i="1">
                            <a:solidFill>
                              <a:srgbClr val="3F5378"/>
                            </a:solidFill>
                            <a:latin typeface="Cambria Math" panose="02040503050406030204" pitchFamily="18" charset="0"/>
                          </a:rPr>
                        </m:ctrlPr>
                      </m:fPr>
                      <m:num>
                        <m:r>
                          <a:rPr lang="en-US" sz="1000" i="1">
                            <a:solidFill>
                              <a:srgbClr val="3F5378"/>
                            </a:solidFill>
                            <a:latin typeface="Cambria Math" panose="02040503050406030204" pitchFamily="18" charset="0"/>
                          </a:rPr>
                          <m:t>𝑆𝑐𝑜𝑟𝑒</m:t>
                        </m:r>
                      </m:num>
                      <m:den>
                        <m:r>
                          <a:rPr lang="en-US" sz="1000" i="1">
                            <a:solidFill>
                              <a:srgbClr val="3F5378"/>
                            </a:solidFill>
                            <a:latin typeface="Cambria Math" panose="02040503050406030204" pitchFamily="18" charset="0"/>
                          </a:rPr>
                          <m:t>|</m:t>
                        </m:r>
                        <m:r>
                          <a:rPr lang="en-US" sz="1000" i="1">
                            <a:solidFill>
                              <a:srgbClr val="3F5378"/>
                            </a:solidFill>
                            <a:latin typeface="Cambria Math" panose="02040503050406030204" pitchFamily="18" charset="0"/>
                          </a:rPr>
                          <m:t>𝑆𝑐𝑜𝑟𝑒</m:t>
                        </m:r>
                        <m:r>
                          <a:rPr lang="en-US" sz="1000" i="1">
                            <a:solidFill>
                              <a:srgbClr val="3F5378"/>
                            </a:solidFill>
                            <a:latin typeface="Cambria Math" panose="02040503050406030204" pitchFamily="18" charset="0"/>
                          </a:rPr>
                          <m:t>|</m:t>
                        </m:r>
                      </m:den>
                    </m:f>
                  </m:oMath>
                </a14:m>
                <a:r>
                  <a:rPr lang="en-US" sz="1000" i="1" dirty="0">
                    <a:solidFill>
                      <a:srgbClr val="3F5378"/>
                    </a:solidFill>
                  </a:rPr>
                  <a:t> * ( </a:t>
                </a:r>
                <a14:m>
                  <m:oMath xmlns:m="http://schemas.openxmlformats.org/officeDocument/2006/math">
                    <m:f>
                      <m:fPr>
                        <m:ctrlPr>
                          <a:rPr lang="en-US" sz="1000" i="1">
                            <a:solidFill>
                              <a:srgbClr val="3F5378"/>
                            </a:solidFill>
                            <a:latin typeface="Cambria Math" panose="02040503050406030204" pitchFamily="18" charset="0"/>
                          </a:rPr>
                        </m:ctrlPr>
                      </m:fPr>
                      <m:num>
                        <m:r>
                          <a:rPr lang="en-US" sz="1000" i="1">
                            <a:solidFill>
                              <a:srgbClr val="3F5378"/>
                            </a:solidFill>
                            <a:latin typeface="Cambria Math" panose="02040503050406030204" pitchFamily="18" charset="0"/>
                          </a:rPr>
                          <m:t>𝑀𝑎𝑔𝑛𝑖𝑡𝑢𝑑𝑒</m:t>
                        </m:r>
                      </m:num>
                      <m:den>
                        <m:r>
                          <a:rPr lang="en-US" sz="1000" i="1">
                            <a:solidFill>
                              <a:srgbClr val="3F5378"/>
                            </a:solidFill>
                            <a:latin typeface="Cambria Math" panose="02040503050406030204" pitchFamily="18" charset="0"/>
                          </a:rPr>
                          <m:t>𝑙𝑜𝑔</m:t>
                        </m:r>
                        <m:r>
                          <a:rPr lang="en-US" sz="1000" i="1">
                            <a:solidFill>
                              <a:srgbClr val="3F5378"/>
                            </a:solidFill>
                            <a:latin typeface="Cambria Math" panose="02040503050406030204" pitchFamily="18" charset="0"/>
                          </a:rPr>
                          <m:t>⁡(</m:t>
                        </m:r>
                        <m:r>
                          <a:rPr lang="en-US" sz="1000" i="1">
                            <a:solidFill>
                              <a:srgbClr val="3F5378"/>
                            </a:solidFill>
                            <a:latin typeface="Cambria Math" panose="02040503050406030204" pitchFamily="18" charset="0"/>
                          </a:rPr>
                          <m:t>𝑙𝑒𝑛</m:t>
                        </m:r>
                        <m:r>
                          <a:rPr lang="en-US" sz="1000" i="1">
                            <a:solidFill>
                              <a:srgbClr val="3F5378"/>
                            </a:solidFill>
                            <a:latin typeface="Cambria Math" panose="02040503050406030204" pitchFamily="18" charset="0"/>
                          </a:rPr>
                          <m:t>)</m:t>
                        </m:r>
                      </m:den>
                    </m:f>
                  </m:oMath>
                </a14:m>
                <a:r>
                  <a:rPr lang="en-US" sz="1000" i="1" dirty="0">
                    <a:solidFill>
                      <a:srgbClr val="3F5378"/>
                    </a:solidFill>
                  </a:rPr>
                  <a:t> )</a:t>
                </a:r>
              </a:p>
              <a:p>
                <a:pPr marL="0" indent="0">
                  <a:spcBef>
                    <a:spcPts val="0"/>
                  </a:spcBef>
                  <a:buNone/>
                </a:pPr>
                <a:endParaRPr lang="en-US" sz="1000" i="1" dirty="0">
                  <a:solidFill>
                    <a:srgbClr val="3F5378"/>
                  </a:solidFill>
                </a:endParaRPr>
              </a:p>
            </p:txBody>
          </p:sp>
        </mc:Choice>
        <mc:Fallback xmlns="">
          <p:sp>
            <p:nvSpPr>
              <p:cNvPr id="38" name="Google Shape;191;p12">
                <a:extLst>
                  <a:ext uri="{FF2B5EF4-FFF2-40B4-BE49-F238E27FC236}">
                    <a16:creationId xmlns:a16="http://schemas.microsoft.com/office/drawing/2014/main" id="{BB1BEC78-6D2C-4CDE-B497-702EE53C1BD7}"/>
                  </a:ext>
                </a:extLst>
              </p:cNvPr>
              <p:cNvSpPr txBox="1">
                <a:spLocks noRot="1" noChangeAspect="1" noMove="1" noResize="1" noEditPoints="1" noAdjustHandles="1" noChangeArrowheads="1" noChangeShapeType="1" noTextEdit="1"/>
              </p:cNvSpPr>
              <p:nvPr/>
            </p:nvSpPr>
            <p:spPr>
              <a:xfrm>
                <a:off x="0" y="4821847"/>
                <a:ext cx="5982675" cy="315600"/>
              </a:xfrm>
              <a:prstGeom prst="rect">
                <a:avLst/>
              </a:prstGeom>
              <a:blipFill>
                <a:blip r:embed="rId3"/>
                <a:stretch>
                  <a:fillRect b="-19231"/>
                </a:stretch>
              </a:blipFill>
              <a:ln>
                <a:noFill/>
              </a:ln>
            </p:spPr>
            <p:txBody>
              <a:bodyPr/>
              <a:lstStyle/>
              <a:p>
                <a:r>
                  <a:rPr lang="en-US">
                    <a:noFill/>
                  </a:rPr>
                  <a:t> </a:t>
                </a:r>
              </a:p>
            </p:txBody>
          </p:sp>
        </mc:Fallback>
      </mc:AlternateContent>
      <p:sp>
        <p:nvSpPr>
          <p:cNvPr id="3" name="Rectangle 2">
            <a:extLst>
              <a:ext uri="{FF2B5EF4-FFF2-40B4-BE49-F238E27FC236}">
                <a16:creationId xmlns:a16="http://schemas.microsoft.com/office/drawing/2014/main" id="{B0FDC3E4-7491-43D6-9B69-75409ADD02C4}"/>
              </a:ext>
            </a:extLst>
          </p:cNvPr>
          <p:cNvSpPr/>
          <p:nvPr/>
        </p:nvSpPr>
        <p:spPr>
          <a:xfrm>
            <a:off x="5852159" y="1725623"/>
            <a:ext cx="2750234" cy="2671656"/>
          </a:xfrm>
          <a:prstGeom prst="rect">
            <a:avLst/>
          </a:prstGeom>
          <a:noFill/>
          <a:ln>
            <a:solidFill>
              <a:srgbClr val="FF98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44047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2" name="Rectangle 1">
            <a:extLst>
              <a:ext uri="{FF2B5EF4-FFF2-40B4-BE49-F238E27FC236}">
                <a16:creationId xmlns:a16="http://schemas.microsoft.com/office/drawing/2014/main" id="{B9CE7B17-322B-4212-938E-204823C4DA8D}"/>
              </a:ext>
            </a:extLst>
          </p:cNvPr>
          <p:cNvSpPr/>
          <p:nvPr/>
        </p:nvSpPr>
        <p:spPr>
          <a:xfrm>
            <a:off x="0" y="1384307"/>
            <a:ext cx="9144000" cy="37591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Google Shape;300;p20"/>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Correlation Plots</a:t>
            </a:r>
            <a:endParaRPr dirty="0"/>
          </a:p>
        </p:txBody>
      </p:sp>
      <p:sp>
        <p:nvSpPr>
          <p:cNvPr id="303" name="Google Shape;303;p2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grpSp>
        <p:nvGrpSpPr>
          <p:cNvPr id="20" name="Google Shape;194;p12">
            <a:extLst>
              <a:ext uri="{FF2B5EF4-FFF2-40B4-BE49-F238E27FC236}">
                <a16:creationId xmlns:a16="http://schemas.microsoft.com/office/drawing/2014/main" id="{F76CE99B-5017-4D2F-85D7-8A7063307E2D}"/>
              </a:ext>
            </a:extLst>
          </p:cNvPr>
          <p:cNvGrpSpPr/>
          <p:nvPr/>
        </p:nvGrpSpPr>
        <p:grpSpPr>
          <a:xfrm>
            <a:off x="293683" y="574116"/>
            <a:ext cx="309041" cy="403123"/>
            <a:chOff x="590250" y="244200"/>
            <a:chExt cx="407975" cy="532175"/>
          </a:xfrm>
        </p:grpSpPr>
        <p:sp>
          <p:nvSpPr>
            <p:cNvPr id="21" name="Google Shape;195;p12">
              <a:extLst>
                <a:ext uri="{FF2B5EF4-FFF2-40B4-BE49-F238E27FC236}">
                  <a16:creationId xmlns:a16="http://schemas.microsoft.com/office/drawing/2014/main" id="{A7990D53-EF41-4AE4-A4AA-D6101DB35147}"/>
                </a:ext>
              </a:extLst>
            </p:cNvPr>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6;p12">
              <a:extLst>
                <a:ext uri="{FF2B5EF4-FFF2-40B4-BE49-F238E27FC236}">
                  <a16:creationId xmlns:a16="http://schemas.microsoft.com/office/drawing/2014/main" id="{0A44B64A-6D02-492F-83CE-2215C4B825F1}"/>
                </a:ext>
              </a:extLst>
            </p:cNvPr>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7;p12">
              <a:extLst>
                <a:ext uri="{FF2B5EF4-FFF2-40B4-BE49-F238E27FC236}">
                  <a16:creationId xmlns:a16="http://schemas.microsoft.com/office/drawing/2014/main" id="{E44615CD-0315-4134-BA3B-A4D7B2733042}"/>
                </a:ext>
              </a:extLst>
            </p:cNvPr>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8;p12">
              <a:extLst>
                <a:ext uri="{FF2B5EF4-FFF2-40B4-BE49-F238E27FC236}">
                  <a16:creationId xmlns:a16="http://schemas.microsoft.com/office/drawing/2014/main" id="{9BFA3D54-A862-469E-B870-2DCE3908F72F}"/>
                </a:ext>
              </a:extLst>
            </p:cNvPr>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9;p12">
              <a:extLst>
                <a:ext uri="{FF2B5EF4-FFF2-40B4-BE49-F238E27FC236}">
                  <a16:creationId xmlns:a16="http://schemas.microsoft.com/office/drawing/2014/main" id="{11FE335B-BEBA-4126-B3F8-1C3F711AC4FE}"/>
                </a:ext>
              </a:extLst>
            </p:cNvPr>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0;p12">
              <a:extLst>
                <a:ext uri="{FF2B5EF4-FFF2-40B4-BE49-F238E27FC236}">
                  <a16:creationId xmlns:a16="http://schemas.microsoft.com/office/drawing/2014/main" id="{1C7D718E-1D09-49C8-9655-2C2E23D78005}"/>
                </a:ext>
              </a:extLst>
            </p:cNvPr>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1;p12">
              <a:extLst>
                <a:ext uri="{FF2B5EF4-FFF2-40B4-BE49-F238E27FC236}">
                  <a16:creationId xmlns:a16="http://schemas.microsoft.com/office/drawing/2014/main" id="{D63EF6A0-D713-4C11-B564-65462B8BD7A7}"/>
                </a:ext>
              </a:extLst>
            </p:cNvPr>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2;p12">
              <a:extLst>
                <a:ext uri="{FF2B5EF4-FFF2-40B4-BE49-F238E27FC236}">
                  <a16:creationId xmlns:a16="http://schemas.microsoft.com/office/drawing/2014/main" id="{16EB890B-5C11-4A91-9462-94BDD30C87DE}"/>
                </a:ext>
              </a:extLst>
            </p:cNvPr>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p12">
              <a:extLst>
                <a:ext uri="{FF2B5EF4-FFF2-40B4-BE49-F238E27FC236}">
                  <a16:creationId xmlns:a16="http://schemas.microsoft.com/office/drawing/2014/main" id="{31301F3C-CDF2-4A6A-ABAD-2AA62EBD3B72}"/>
                </a:ext>
              </a:extLst>
            </p:cNvPr>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4;p12">
              <a:extLst>
                <a:ext uri="{FF2B5EF4-FFF2-40B4-BE49-F238E27FC236}">
                  <a16:creationId xmlns:a16="http://schemas.microsoft.com/office/drawing/2014/main" id="{08CB7658-CD71-4DD2-9D75-017F87A2E50C}"/>
                </a:ext>
              </a:extLst>
            </p:cNvPr>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5;p12">
              <a:extLst>
                <a:ext uri="{FF2B5EF4-FFF2-40B4-BE49-F238E27FC236}">
                  <a16:creationId xmlns:a16="http://schemas.microsoft.com/office/drawing/2014/main" id="{CD34011D-112F-4489-AF17-2E07E1633737}"/>
                </a:ext>
              </a:extLst>
            </p:cNvPr>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6;p12">
              <a:extLst>
                <a:ext uri="{FF2B5EF4-FFF2-40B4-BE49-F238E27FC236}">
                  <a16:creationId xmlns:a16="http://schemas.microsoft.com/office/drawing/2014/main" id="{5C622D13-3C8F-43B9-B72B-FDCF0C849178}"/>
                </a:ext>
              </a:extLst>
            </p:cNvPr>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7;p12">
              <a:extLst>
                <a:ext uri="{FF2B5EF4-FFF2-40B4-BE49-F238E27FC236}">
                  <a16:creationId xmlns:a16="http://schemas.microsoft.com/office/drawing/2014/main" id="{516C968A-948D-4A42-AF45-760764A146BA}"/>
                </a:ext>
              </a:extLst>
            </p:cNvPr>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8;p12">
              <a:extLst>
                <a:ext uri="{FF2B5EF4-FFF2-40B4-BE49-F238E27FC236}">
                  <a16:creationId xmlns:a16="http://schemas.microsoft.com/office/drawing/2014/main" id="{C6CF025C-D557-41A5-A53E-839A8C872907}"/>
                </a:ext>
              </a:extLst>
            </p:cNvPr>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 name="Picture 39">
            <a:extLst>
              <a:ext uri="{FF2B5EF4-FFF2-40B4-BE49-F238E27FC236}">
                <a16:creationId xmlns:a16="http://schemas.microsoft.com/office/drawing/2014/main" id="{7373FA29-CA65-4C90-9310-0706E08512FF}"/>
              </a:ext>
            </a:extLst>
          </p:cNvPr>
          <p:cNvPicPr/>
          <p:nvPr/>
        </p:nvPicPr>
        <p:blipFill>
          <a:blip r:embed="rId3"/>
          <a:stretch>
            <a:fillRect/>
          </a:stretch>
        </p:blipFill>
        <p:spPr>
          <a:xfrm>
            <a:off x="296090" y="1936377"/>
            <a:ext cx="4066479" cy="2997562"/>
          </a:xfrm>
          <a:prstGeom prst="rect">
            <a:avLst/>
          </a:prstGeom>
        </p:spPr>
      </p:pic>
      <p:pic>
        <p:nvPicPr>
          <p:cNvPr id="42" name="Picture 41">
            <a:extLst>
              <a:ext uri="{FF2B5EF4-FFF2-40B4-BE49-F238E27FC236}">
                <a16:creationId xmlns:a16="http://schemas.microsoft.com/office/drawing/2014/main" id="{AA03C76A-28DA-419E-BAB3-95546D068566}"/>
              </a:ext>
            </a:extLst>
          </p:cNvPr>
          <p:cNvPicPr/>
          <p:nvPr/>
        </p:nvPicPr>
        <p:blipFill>
          <a:blip r:embed="rId4"/>
          <a:stretch>
            <a:fillRect/>
          </a:stretch>
        </p:blipFill>
        <p:spPr>
          <a:xfrm>
            <a:off x="4767943" y="1937657"/>
            <a:ext cx="4343400" cy="3014444"/>
          </a:xfrm>
          <a:prstGeom prst="rect">
            <a:avLst/>
          </a:prstGeom>
        </p:spPr>
      </p:pic>
      <p:sp>
        <p:nvSpPr>
          <p:cNvPr id="43" name="Rectangle 42">
            <a:extLst>
              <a:ext uri="{FF2B5EF4-FFF2-40B4-BE49-F238E27FC236}">
                <a16:creationId xmlns:a16="http://schemas.microsoft.com/office/drawing/2014/main" id="{134AC200-D1A5-4A15-A940-D4EFE733B077}"/>
              </a:ext>
            </a:extLst>
          </p:cNvPr>
          <p:cNvSpPr/>
          <p:nvPr/>
        </p:nvSpPr>
        <p:spPr>
          <a:xfrm>
            <a:off x="0" y="1484066"/>
            <a:ext cx="4199281" cy="324853"/>
          </a:xfrm>
          <a:prstGeom prst="rect">
            <a:avLst/>
          </a:prstGeom>
          <a:solidFill>
            <a:srgbClr val="FF9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Airbnb Rating vs. Booking Percentage</a:t>
            </a:r>
          </a:p>
        </p:txBody>
      </p:sp>
      <p:sp>
        <p:nvSpPr>
          <p:cNvPr id="44" name="Rectangle 43">
            <a:extLst>
              <a:ext uri="{FF2B5EF4-FFF2-40B4-BE49-F238E27FC236}">
                <a16:creationId xmlns:a16="http://schemas.microsoft.com/office/drawing/2014/main" id="{9E6D7010-B20E-4C36-A03D-504CC556980F}"/>
              </a:ext>
            </a:extLst>
          </p:cNvPr>
          <p:cNvSpPr/>
          <p:nvPr/>
        </p:nvSpPr>
        <p:spPr>
          <a:xfrm>
            <a:off x="4944719" y="1484065"/>
            <a:ext cx="4199281" cy="324853"/>
          </a:xfrm>
          <a:prstGeom prst="rect">
            <a:avLst/>
          </a:prstGeom>
          <a:solidFill>
            <a:srgbClr val="FF9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New Rating vs. Booking Percentage</a:t>
            </a:r>
          </a:p>
        </p:txBody>
      </p:sp>
    </p:spTree>
    <p:extLst>
      <p:ext uri="{BB962C8B-B14F-4D97-AF65-F5344CB8AC3E}">
        <p14:creationId xmlns:p14="http://schemas.microsoft.com/office/powerpoint/2010/main" val="11725809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Recommendations</a:t>
            </a:r>
            <a:endParaRPr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a:solidFill>
                  <a:srgbClr val="3F5378"/>
                </a:solidFill>
                <a:latin typeface="Roboto Condensed"/>
                <a:ea typeface="Roboto Condensed"/>
                <a:cs typeface="Roboto Condensed"/>
                <a:sym typeface="Roboto Condensed"/>
              </a:rPr>
              <a:t>4</a:t>
            </a:r>
            <a:endParaRPr sz="3000" b="1" dirty="0">
              <a:solidFill>
                <a:srgbClr val="3F5378"/>
              </a:solidFill>
              <a:latin typeface="Roboto Condensed"/>
              <a:ea typeface="Roboto Condensed"/>
              <a:cs typeface="Roboto Condensed"/>
              <a:sym typeface="Roboto Condensed"/>
            </a:endParaRPr>
          </a:p>
        </p:txBody>
      </p:sp>
      <p:sp>
        <p:nvSpPr>
          <p:cNvPr id="11" name="Google Shape;222;p14">
            <a:extLst>
              <a:ext uri="{FF2B5EF4-FFF2-40B4-BE49-F238E27FC236}">
                <a16:creationId xmlns:a16="http://schemas.microsoft.com/office/drawing/2014/main" id="{2E54F695-3F07-4E3F-A7E5-F3B05C5BD7F4}"/>
              </a:ext>
            </a:extLst>
          </p:cNvPr>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US" dirty="0"/>
              <a:t>How can we use this information?</a:t>
            </a:r>
            <a:endParaRPr dirty="0"/>
          </a:p>
        </p:txBody>
      </p:sp>
    </p:spTree>
    <p:extLst>
      <p:ext uri="{BB962C8B-B14F-4D97-AF65-F5344CB8AC3E}">
        <p14:creationId xmlns:p14="http://schemas.microsoft.com/office/powerpoint/2010/main" val="295153511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6150" name="Picture 6" descr="Related image">
            <a:extLst>
              <a:ext uri="{FF2B5EF4-FFF2-40B4-BE49-F238E27FC236}">
                <a16:creationId xmlns:a16="http://schemas.microsoft.com/office/drawing/2014/main" id="{59BD0480-8FA7-4683-AB97-FA8B3C3EFF2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950" t="13496" r="7615" b="10160"/>
          <a:stretch/>
        </p:blipFill>
        <p:spPr bwMode="auto">
          <a:xfrm>
            <a:off x="2987040" y="1447437"/>
            <a:ext cx="6156961" cy="3189063"/>
          </a:xfrm>
          <a:prstGeom prst="rect">
            <a:avLst/>
          </a:prstGeom>
          <a:noFill/>
          <a:extLst>
            <a:ext uri="{909E8E84-426E-40DD-AFC4-6F175D3DCCD1}">
              <a14:hiddenFill xmlns:a14="http://schemas.microsoft.com/office/drawing/2010/main">
                <a:solidFill>
                  <a:srgbClr val="FFFFFF"/>
                </a:solidFill>
              </a14:hiddenFill>
            </a:ext>
          </a:extLst>
        </p:spPr>
      </p:pic>
      <p:sp>
        <p:nvSpPr>
          <p:cNvPr id="189" name="Google Shape;189;p1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Recommendations</a:t>
            </a:r>
            <a:endParaRPr dirty="0"/>
          </a:p>
        </p:txBody>
      </p:sp>
      <p:sp>
        <p:nvSpPr>
          <p:cNvPr id="192" name="Google Shape;192;p1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grpSp>
        <p:nvGrpSpPr>
          <p:cNvPr id="194" name="Google Shape;194;p12"/>
          <p:cNvGrpSpPr/>
          <p:nvPr/>
        </p:nvGrpSpPr>
        <p:grpSpPr>
          <a:xfrm>
            <a:off x="293683" y="574116"/>
            <a:ext cx="309041" cy="403123"/>
            <a:chOff x="590250" y="244200"/>
            <a:chExt cx="407975" cy="532175"/>
          </a:xfrm>
        </p:grpSpPr>
        <p:sp>
          <p:nvSpPr>
            <p:cNvPr id="195" name="Google Shape;195;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46" name="Picture 2" descr="Image result for rubik's cube clip art">
            <a:extLst>
              <a:ext uri="{FF2B5EF4-FFF2-40B4-BE49-F238E27FC236}">
                <a16:creationId xmlns:a16="http://schemas.microsoft.com/office/drawing/2014/main" id="{299E1D3D-2BAE-4F56-A01B-14C4976F18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8" y="1708093"/>
            <a:ext cx="2808702" cy="2808702"/>
          </a:xfrm>
          <a:prstGeom prst="rect">
            <a:avLst/>
          </a:prstGeom>
          <a:noFill/>
          <a:extLst>
            <a:ext uri="{909E8E84-426E-40DD-AFC4-6F175D3DCCD1}">
              <a14:hiddenFill xmlns:a14="http://schemas.microsoft.com/office/drawing/2010/main">
                <a:solidFill>
                  <a:srgbClr val="FFFFFF"/>
                </a:solidFill>
              </a14:hiddenFill>
            </a:ext>
          </a:extLst>
        </p:spPr>
      </p:pic>
      <p:sp>
        <p:nvSpPr>
          <p:cNvPr id="31" name="TextBox 30">
            <a:extLst>
              <a:ext uri="{FF2B5EF4-FFF2-40B4-BE49-F238E27FC236}">
                <a16:creationId xmlns:a16="http://schemas.microsoft.com/office/drawing/2014/main" id="{ED41CA63-F2DD-4225-83AD-30A2FA7EBBA0}"/>
              </a:ext>
            </a:extLst>
          </p:cNvPr>
          <p:cNvSpPr txBox="1"/>
          <p:nvPr/>
        </p:nvSpPr>
        <p:spPr>
          <a:xfrm>
            <a:off x="3139441" y="1760682"/>
            <a:ext cx="5872480" cy="2893100"/>
          </a:xfrm>
          <a:prstGeom prst="rect">
            <a:avLst/>
          </a:prstGeom>
          <a:noFill/>
        </p:spPr>
        <p:txBody>
          <a:bodyPr wrap="square" rtlCol="0">
            <a:spAutoFit/>
          </a:bodyPr>
          <a:lstStyle/>
          <a:p>
            <a:r>
              <a:rPr lang="en-US" b="1" dirty="0">
                <a:solidFill>
                  <a:srgbClr val="FF0000"/>
                </a:solidFill>
                <a:latin typeface="+mj-lt"/>
              </a:rPr>
              <a:t>For Investors:</a:t>
            </a:r>
          </a:p>
          <a:p>
            <a:endParaRPr lang="en-US" u="sng" dirty="0">
              <a:latin typeface="+mj-lt"/>
            </a:endParaRPr>
          </a:p>
          <a:p>
            <a:endParaRPr lang="en-US" u="sng" dirty="0">
              <a:latin typeface="+mj-lt"/>
            </a:endParaRPr>
          </a:p>
          <a:p>
            <a:pPr marL="285750" indent="-285750">
              <a:buFont typeface="Wingdings" panose="05000000000000000000" pitchFamily="2" charset="2"/>
              <a:buChar char="ü"/>
            </a:pPr>
            <a:r>
              <a:rPr lang="en-US" dirty="0">
                <a:latin typeface="+mj-lt"/>
              </a:rPr>
              <a:t>Use new noise free ratings to select listings with highest future potential (significantly reduce independent research efforts)</a:t>
            </a:r>
          </a:p>
          <a:p>
            <a:endParaRPr lang="en-US" dirty="0">
              <a:latin typeface="+mj-lt"/>
            </a:endParaRPr>
          </a:p>
          <a:p>
            <a:r>
              <a:rPr lang="en-US" b="1" dirty="0">
                <a:solidFill>
                  <a:srgbClr val="FF0000"/>
                </a:solidFill>
                <a:latin typeface="+mj-lt"/>
              </a:rPr>
              <a:t>For Airbnb:</a:t>
            </a:r>
          </a:p>
          <a:p>
            <a:endParaRPr lang="en-US" u="sng" dirty="0">
              <a:latin typeface="+mj-lt"/>
            </a:endParaRPr>
          </a:p>
          <a:p>
            <a:pPr marL="285750" lvl="2" indent="-285750">
              <a:buFont typeface="Wingdings" panose="05000000000000000000" pitchFamily="2" charset="2"/>
              <a:buChar char="ü"/>
            </a:pPr>
            <a:r>
              <a:rPr lang="en-US" dirty="0">
                <a:latin typeface="+mj-lt"/>
              </a:rPr>
              <a:t>Update rating system on portal based on reviewer sentiments</a:t>
            </a:r>
          </a:p>
          <a:p>
            <a:pPr marL="285750" lvl="2" indent="-285750">
              <a:buFont typeface="Wingdings" panose="05000000000000000000" pitchFamily="2" charset="2"/>
              <a:buChar char="ü"/>
            </a:pPr>
            <a:r>
              <a:rPr lang="en-US" dirty="0">
                <a:latin typeface="+mj-lt"/>
              </a:rPr>
              <a:t>Or, show 2 ratings: Average ratings and user sentiment ratings</a:t>
            </a:r>
          </a:p>
          <a:p>
            <a:pPr marL="285750" lvl="2" indent="-285750">
              <a:buFont typeface="Wingdings" panose="05000000000000000000" pitchFamily="2" charset="2"/>
              <a:buChar char="ü"/>
            </a:pPr>
            <a:r>
              <a:rPr lang="en-US" dirty="0">
                <a:latin typeface="+mj-lt"/>
              </a:rPr>
              <a:t>Use sentiment ratings to prioritize host visibility</a:t>
            </a:r>
          </a:p>
          <a:p>
            <a:pPr lvl="2"/>
            <a:endParaRPr lang="en-US" dirty="0">
              <a:latin typeface="+mj-lt"/>
            </a:endParaRPr>
          </a:p>
          <a:p>
            <a:pPr lvl="2"/>
            <a:endParaRPr lang="en-US" dirty="0"/>
          </a:p>
        </p:txBody>
      </p:sp>
    </p:spTree>
    <p:extLst>
      <p:ext uri="{BB962C8B-B14F-4D97-AF65-F5344CB8AC3E}">
        <p14:creationId xmlns:p14="http://schemas.microsoft.com/office/powerpoint/2010/main" val="17095242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Limitations and Future Scope</a:t>
            </a:r>
            <a:endParaRPr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a:solidFill>
                  <a:srgbClr val="3F5378"/>
                </a:solidFill>
                <a:latin typeface="Roboto Condensed"/>
                <a:ea typeface="Roboto Condensed"/>
                <a:cs typeface="Roboto Condensed"/>
                <a:sym typeface="Roboto Condensed"/>
              </a:rPr>
              <a:t>5</a:t>
            </a:r>
            <a:endParaRPr sz="3000" b="1" dirty="0">
              <a:solidFill>
                <a:srgbClr val="3F5378"/>
              </a:solidFill>
              <a:latin typeface="Roboto Condensed"/>
              <a:ea typeface="Roboto Condensed"/>
              <a:cs typeface="Roboto Condensed"/>
              <a:sym typeface="Roboto Condensed"/>
            </a:endParaRPr>
          </a:p>
        </p:txBody>
      </p:sp>
      <p:sp>
        <p:nvSpPr>
          <p:cNvPr id="11" name="Google Shape;222;p14">
            <a:extLst>
              <a:ext uri="{FF2B5EF4-FFF2-40B4-BE49-F238E27FC236}">
                <a16:creationId xmlns:a16="http://schemas.microsoft.com/office/drawing/2014/main" id="{2E54F695-3F07-4E3F-A7E5-F3B05C5BD7F4}"/>
              </a:ext>
            </a:extLst>
          </p:cNvPr>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US" dirty="0"/>
              <a:t>Could better data lead to better insights?</a:t>
            </a:r>
            <a:endParaRPr dirty="0"/>
          </a:p>
        </p:txBody>
      </p:sp>
    </p:spTree>
    <p:extLst>
      <p:ext uri="{BB962C8B-B14F-4D97-AF65-F5344CB8AC3E}">
        <p14:creationId xmlns:p14="http://schemas.microsoft.com/office/powerpoint/2010/main" val="334765466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Booking Data</a:t>
            </a:r>
            <a:endParaRPr dirty="0"/>
          </a:p>
        </p:txBody>
      </p:sp>
      <p:sp>
        <p:nvSpPr>
          <p:cNvPr id="192" name="Google Shape;192;p1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grpSp>
        <p:nvGrpSpPr>
          <p:cNvPr id="194" name="Google Shape;194;p12"/>
          <p:cNvGrpSpPr/>
          <p:nvPr/>
        </p:nvGrpSpPr>
        <p:grpSpPr>
          <a:xfrm>
            <a:off x="293683" y="574116"/>
            <a:ext cx="309041" cy="403123"/>
            <a:chOff x="590250" y="244200"/>
            <a:chExt cx="407975" cy="532175"/>
          </a:xfrm>
        </p:grpSpPr>
        <p:sp>
          <p:nvSpPr>
            <p:cNvPr id="195" name="Google Shape;195;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1" name="Table 10">
            <a:extLst>
              <a:ext uri="{FF2B5EF4-FFF2-40B4-BE49-F238E27FC236}">
                <a16:creationId xmlns:a16="http://schemas.microsoft.com/office/drawing/2014/main" id="{8AA33299-B995-4A9B-9428-42F3DDF82519}"/>
              </a:ext>
            </a:extLst>
          </p:cNvPr>
          <p:cNvGraphicFramePr>
            <a:graphicFrameLocks noGrp="1"/>
          </p:cNvGraphicFramePr>
          <p:nvPr>
            <p:extLst>
              <p:ext uri="{D42A27DB-BD31-4B8C-83A1-F6EECF244321}">
                <p14:modId xmlns:p14="http://schemas.microsoft.com/office/powerpoint/2010/main" val="134207587"/>
              </p:ext>
            </p:extLst>
          </p:nvPr>
        </p:nvGraphicFramePr>
        <p:xfrm>
          <a:off x="512770" y="1675610"/>
          <a:ext cx="8092764" cy="1346662"/>
        </p:xfrm>
        <a:graphic>
          <a:graphicData uri="http://schemas.openxmlformats.org/drawingml/2006/table">
            <a:tbl>
              <a:tblPr/>
              <a:tblGrid>
                <a:gridCol w="224799">
                  <a:extLst>
                    <a:ext uri="{9D8B030D-6E8A-4147-A177-3AD203B41FA5}">
                      <a16:colId xmlns:a16="http://schemas.microsoft.com/office/drawing/2014/main" val="2431252764"/>
                    </a:ext>
                  </a:extLst>
                </a:gridCol>
                <a:gridCol w="224799">
                  <a:extLst>
                    <a:ext uri="{9D8B030D-6E8A-4147-A177-3AD203B41FA5}">
                      <a16:colId xmlns:a16="http://schemas.microsoft.com/office/drawing/2014/main" val="3255240169"/>
                    </a:ext>
                  </a:extLst>
                </a:gridCol>
                <a:gridCol w="224799">
                  <a:extLst>
                    <a:ext uri="{9D8B030D-6E8A-4147-A177-3AD203B41FA5}">
                      <a16:colId xmlns:a16="http://schemas.microsoft.com/office/drawing/2014/main" val="1925740005"/>
                    </a:ext>
                  </a:extLst>
                </a:gridCol>
                <a:gridCol w="224799">
                  <a:extLst>
                    <a:ext uri="{9D8B030D-6E8A-4147-A177-3AD203B41FA5}">
                      <a16:colId xmlns:a16="http://schemas.microsoft.com/office/drawing/2014/main" val="196520671"/>
                    </a:ext>
                  </a:extLst>
                </a:gridCol>
                <a:gridCol w="224799">
                  <a:extLst>
                    <a:ext uri="{9D8B030D-6E8A-4147-A177-3AD203B41FA5}">
                      <a16:colId xmlns:a16="http://schemas.microsoft.com/office/drawing/2014/main" val="3772710433"/>
                    </a:ext>
                  </a:extLst>
                </a:gridCol>
                <a:gridCol w="224799">
                  <a:extLst>
                    <a:ext uri="{9D8B030D-6E8A-4147-A177-3AD203B41FA5}">
                      <a16:colId xmlns:a16="http://schemas.microsoft.com/office/drawing/2014/main" val="2035128993"/>
                    </a:ext>
                  </a:extLst>
                </a:gridCol>
                <a:gridCol w="224799">
                  <a:extLst>
                    <a:ext uri="{9D8B030D-6E8A-4147-A177-3AD203B41FA5}">
                      <a16:colId xmlns:a16="http://schemas.microsoft.com/office/drawing/2014/main" val="149124075"/>
                    </a:ext>
                  </a:extLst>
                </a:gridCol>
                <a:gridCol w="224799">
                  <a:extLst>
                    <a:ext uri="{9D8B030D-6E8A-4147-A177-3AD203B41FA5}">
                      <a16:colId xmlns:a16="http://schemas.microsoft.com/office/drawing/2014/main" val="330109625"/>
                    </a:ext>
                  </a:extLst>
                </a:gridCol>
                <a:gridCol w="224799">
                  <a:extLst>
                    <a:ext uri="{9D8B030D-6E8A-4147-A177-3AD203B41FA5}">
                      <a16:colId xmlns:a16="http://schemas.microsoft.com/office/drawing/2014/main" val="3125924731"/>
                    </a:ext>
                  </a:extLst>
                </a:gridCol>
                <a:gridCol w="224799">
                  <a:extLst>
                    <a:ext uri="{9D8B030D-6E8A-4147-A177-3AD203B41FA5}">
                      <a16:colId xmlns:a16="http://schemas.microsoft.com/office/drawing/2014/main" val="3804030606"/>
                    </a:ext>
                  </a:extLst>
                </a:gridCol>
                <a:gridCol w="224799">
                  <a:extLst>
                    <a:ext uri="{9D8B030D-6E8A-4147-A177-3AD203B41FA5}">
                      <a16:colId xmlns:a16="http://schemas.microsoft.com/office/drawing/2014/main" val="1318940516"/>
                    </a:ext>
                  </a:extLst>
                </a:gridCol>
                <a:gridCol w="224799">
                  <a:extLst>
                    <a:ext uri="{9D8B030D-6E8A-4147-A177-3AD203B41FA5}">
                      <a16:colId xmlns:a16="http://schemas.microsoft.com/office/drawing/2014/main" val="4067535412"/>
                    </a:ext>
                  </a:extLst>
                </a:gridCol>
                <a:gridCol w="224799">
                  <a:extLst>
                    <a:ext uri="{9D8B030D-6E8A-4147-A177-3AD203B41FA5}">
                      <a16:colId xmlns:a16="http://schemas.microsoft.com/office/drawing/2014/main" val="1601754780"/>
                    </a:ext>
                  </a:extLst>
                </a:gridCol>
                <a:gridCol w="224799">
                  <a:extLst>
                    <a:ext uri="{9D8B030D-6E8A-4147-A177-3AD203B41FA5}">
                      <a16:colId xmlns:a16="http://schemas.microsoft.com/office/drawing/2014/main" val="1110965242"/>
                    </a:ext>
                  </a:extLst>
                </a:gridCol>
                <a:gridCol w="224799">
                  <a:extLst>
                    <a:ext uri="{9D8B030D-6E8A-4147-A177-3AD203B41FA5}">
                      <a16:colId xmlns:a16="http://schemas.microsoft.com/office/drawing/2014/main" val="4259107652"/>
                    </a:ext>
                  </a:extLst>
                </a:gridCol>
                <a:gridCol w="224799">
                  <a:extLst>
                    <a:ext uri="{9D8B030D-6E8A-4147-A177-3AD203B41FA5}">
                      <a16:colId xmlns:a16="http://schemas.microsoft.com/office/drawing/2014/main" val="442479303"/>
                    </a:ext>
                  </a:extLst>
                </a:gridCol>
                <a:gridCol w="224799">
                  <a:extLst>
                    <a:ext uri="{9D8B030D-6E8A-4147-A177-3AD203B41FA5}">
                      <a16:colId xmlns:a16="http://schemas.microsoft.com/office/drawing/2014/main" val="3863614631"/>
                    </a:ext>
                  </a:extLst>
                </a:gridCol>
                <a:gridCol w="224799">
                  <a:extLst>
                    <a:ext uri="{9D8B030D-6E8A-4147-A177-3AD203B41FA5}">
                      <a16:colId xmlns:a16="http://schemas.microsoft.com/office/drawing/2014/main" val="4254301501"/>
                    </a:ext>
                  </a:extLst>
                </a:gridCol>
                <a:gridCol w="224799">
                  <a:extLst>
                    <a:ext uri="{9D8B030D-6E8A-4147-A177-3AD203B41FA5}">
                      <a16:colId xmlns:a16="http://schemas.microsoft.com/office/drawing/2014/main" val="2461263742"/>
                    </a:ext>
                  </a:extLst>
                </a:gridCol>
                <a:gridCol w="224799">
                  <a:extLst>
                    <a:ext uri="{9D8B030D-6E8A-4147-A177-3AD203B41FA5}">
                      <a16:colId xmlns:a16="http://schemas.microsoft.com/office/drawing/2014/main" val="2833930903"/>
                    </a:ext>
                  </a:extLst>
                </a:gridCol>
                <a:gridCol w="224799">
                  <a:extLst>
                    <a:ext uri="{9D8B030D-6E8A-4147-A177-3AD203B41FA5}">
                      <a16:colId xmlns:a16="http://schemas.microsoft.com/office/drawing/2014/main" val="3717982912"/>
                    </a:ext>
                  </a:extLst>
                </a:gridCol>
                <a:gridCol w="224799">
                  <a:extLst>
                    <a:ext uri="{9D8B030D-6E8A-4147-A177-3AD203B41FA5}">
                      <a16:colId xmlns:a16="http://schemas.microsoft.com/office/drawing/2014/main" val="3087370122"/>
                    </a:ext>
                  </a:extLst>
                </a:gridCol>
                <a:gridCol w="224799">
                  <a:extLst>
                    <a:ext uri="{9D8B030D-6E8A-4147-A177-3AD203B41FA5}">
                      <a16:colId xmlns:a16="http://schemas.microsoft.com/office/drawing/2014/main" val="2246617955"/>
                    </a:ext>
                  </a:extLst>
                </a:gridCol>
                <a:gridCol w="224799">
                  <a:extLst>
                    <a:ext uri="{9D8B030D-6E8A-4147-A177-3AD203B41FA5}">
                      <a16:colId xmlns:a16="http://schemas.microsoft.com/office/drawing/2014/main" val="3249218237"/>
                    </a:ext>
                  </a:extLst>
                </a:gridCol>
                <a:gridCol w="224799">
                  <a:extLst>
                    <a:ext uri="{9D8B030D-6E8A-4147-A177-3AD203B41FA5}">
                      <a16:colId xmlns:a16="http://schemas.microsoft.com/office/drawing/2014/main" val="2606519250"/>
                    </a:ext>
                  </a:extLst>
                </a:gridCol>
                <a:gridCol w="224799">
                  <a:extLst>
                    <a:ext uri="{9D8B030D-6E8A-4147-A177-3AD203B41FA5}">
                      <a16:colId xmlns:a16="http://schemas.microsoft.com/office/drawing/2014/main" val="1371347700"/>
                    </a:ext>
                  </a:extLst>
                </a:gridCol>
                <a:gridCol w="224799">
                  <a:extLst>
                    <a:ext uri="{9D8B030D-6E8A-4147-A177-3AD203B41FA5}">
                      <a16:colId xmlns:a16="http://schemas.microsoft.com/office/drawing/2014/main" val="1597171655"/>
                    </a:ext>
                  </a:extLst>
                </a:gridCol>
                <a:gridCol w="224799">
                  <a:extLst>
                    <a:ext uri="{9D8B030D-6E8A-4147-A177-3AD203B41FA5}">
                      <a16:colId xmlns:a16="http://schemas.microsoft.com/office/drawing/2014/main" val="2461448763"/>
                    </a:ext>
                  </a:extLst>
                </a:gridCol>
                <a:gridCol w="224799">
                  <a:extLst>
                    <a:ext uri="{9D8B030D-6E8A-4147-A177-3AD203B41FA5}">
                      <a16:colId xmlns:a16="http://schemas.microsoft.com/office/drawing/2014/main" val="2272070650"/>
                    </a:ext>
                  </a:extLst>
                </a:gridCol>
                <a:gridCol w="224799">
                  <a:extLst>
                    <a:ext uri="{9D8B030D-6E8A-4147-A177-3AD203B41FA5}">
                      <a16:colId xmlns:a16="http://schemas.microsoft.com/office/drawing/2014/main" val="42486967"/>
                    </a:ext>
                  </a:extLst>
                </a:gridCol>
                <a:gridCol w="224799">
                  <a:extLst>
                    <a:ext uri="{9D8B030D-6E8A-4147-A177-3AD203B41FA5}">
                      <a16:colId xmlns:a16="http://schemas.microsoft.com/office/drawing/2014/main" val="3313835536"/>
                    </a:ext>
                  </a:extLst>
                </a:gridCol>
                <a:gridCol w="224799">
                  <a:extLst>
                    <a:ext uri="{9D8B030D-6E8A-4147-A177-3AD203B41FA5}">
                      <a16:colId xmlns:a16="http://schemas.microsoft.com/office/drawing/2014/main" val="1766071036"/>
                    </a:ext>
                  </a:extLst>
                </a:gridCol>
                <a:gridCol w="224799">
                  <a:extLst>
                    <a:ext uri="{9D8B030D-6E8A-4147-A177-3AD203B41FA5}">
                      <a16:colId xmlns:a16="http://schemas.microsoft.com/office/drawing/2014/main" val="4006112727"/>
                    </a:ext>
                  </a:extLst>
                </a:gridCol>
                <a:gridCol w="224799">
                  <a:extLst>
                    <a:ext uri="{9D8B030D-6E8A-4147-A177-3AD203B41FA5}">
                      <a16:colId xmlns:a16="http://schemas.microsoft.com/office/drawing/2014/main" val="934398088"/>
                    </a:ext>
                  </a:extLst>
                </a:gridCol>
                <a:gridCol w="224799">
                  <a:extLst>
                    <a:ext uri="{9D8B030D-6E8A-4147-A177-3AD203B41FA5}">
                      <a16:colId xmlns:a16="http://schemas.microsoft.com/office/drawing/2014/main" val="2823399097"/>
                    </a:ext>
                  </a:extLst>
                </a:gridCol>
                <a:gridCol w="224799">
                  <a:extLst>
                    <a:ext uri="{9D8B030D-6E8A-4147-A177-3AD203B41FA5}">
                      <a16:colId xmlns:a16="http://schemas.microsoft.com/office/drawing/2014/main" val="1272325792"/>
                    </a:ext>
                  </a:extLst>
                </a:gridCol>
              </a:tblGrid>
              <a:tr h="661190">
                <a:tc>
                  <a:txBody>
                    <a:bodyPr/>
                    <a:lstStyle/>
                    <a:p>
                      <a:pPr algn="ctr" fontAlgn="b"/>
                      <a:r>
                        <a:rPr lang="en-US" sz="1000" b="0" i="0" u="none" strike="noStrike">
                          <a:solidFill>
                            <a:srgbClr val="000000"/>
                          </a:solidFill>
                          <a:effectLst/>
                          <a:latin typeface="Calibri" panose="020F0502020204030204" pitchFamily="34" charset="0"/>
                        </a:rPr>
                        <a:t>15-Jan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16-Jan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17-Jan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18-Jan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19-Jan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20-Jan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21-Jan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22-Jan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23-Jan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24-Jan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25-Jan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26-Jan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27-Jan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28-Jan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29-Jan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30-Jan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31-Jan</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2-Feb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3-Feb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4-Feb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5-Feb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6-Feb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7-Feb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8-Feb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9-Feb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10-Feb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11-Feb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12-Feb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13-Feb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14-Feb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15-Feb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16-Feb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17-Feb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alibri" panose="020F0502020204030204" pitchFamily="34" charset="0"/>
                        </a:rPr>
                        <a:t>18-Feb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alibri" panose="020F0502020204030204" pitchFamily="34" charset="0"/>
                        </a:rPr>
                        <a:t>19-Feb</a:t>
                      </a:r>
                    </a:p>
                  </a:txBody>
                  <a:tcPr marL="6350" marR="6350" marT="6350" marB="0" vert="vert27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87185370"/>
                  </a:ext>
                </a:extLst>
              </a:tr>
              <a:tr h="342736">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a:noFill/>
                    </a:lnB>
                    <a:solidFill>
                      <a:srgbClr val="C00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C00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FC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A9D08E"/>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A9D08E"/>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FC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A9D08E"/>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A9D08E"/>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A9D08E"/>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A9D08E"/>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C00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C00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C00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C00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FC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FC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FFC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A9D08E"/>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A9D08E"/>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solidFill>
                      <a:srgbClr val="A9D08E"/>
                    </a:solidFill>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l" fontAlgn="b"/>
                      <a:endParaRPr lang="en-US" sz="1100" b="0" i="0" u="none" strike="noStrike" dirty="0">
                        <a:solidFill>
                          <a:srgbClr val="000000"/>
                        </a:solidFill>
                        <a:effectLst/>
                        <a:latin typeface="Calibri" panose="020F0502020204030204" pitchFamily="34" charset="0"/>
                      </a:endParaRPr>
                    </a:p>
                  </a:txBody>
                  <a:tcPr marL="6350" marR="6350" marT="6350" marB="0" anchor="b">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328192257"/>
                  </a:ext>
                </a:extLst>
              </a:tr>
              <a:tr h="342736">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solidFill>
                      <a:srgbClr val="F8912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solidFill>
                      <a:srgbClr val="C00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solidFill>
                      <a:srgbClr val="C00000"/>
                    </a:solidFill>
                  </a:tcPr>
                </a:tc>
                <a:tc>
                  <a:txBody>
                    <a:bodyPr/>
                    <a:lstStyle/>
                    <a:p>
                      <a:pPr algn="l" fontAlgn="b"/>
                      <a:r>
                        <a:rPr lang="en-US" sz="1100" b="0" i="0" u="none" strike="noStrike">
                          <a:solidFill>
                            <a:srgbClr val="000000"/>
                          </a:solidFill>
                          <a:effectLst/>
                          <a:latin typeface="Calibri" panose="020F0502020204030204" pitchFamily="34" charset="0"/>
                        </a:rPr>
                        <a:t> </a:t>
                      </a:r>
                    </a:p>
                  </a:txBody>
                  <a:tcPr marL="6350" marR="6350" marT="6350" marB="0" anchor="b">
                    <a:lnL>
                      <a:noFill/>
                    </a:lnL>
                    <a:lnR>
                      <a:noFill/>
                    </a:lnR>
                    <a:lnT>
                      <a:noFill/>
                    </a:lnT>
                    <a:lnB w="12700" cap="flat" cmpd="sng" algn="ctr">
                      <a:solidFill>
                        <a:schemeClr val="tx1"/>
                      </a:solidFill>
                      <a:prstDash val="solid"/>
                      <a:round/>
                      <a:headEnd type="none" w="med" len="med"/>
                      <a:tailEnd type="none" w="med" len="med"/>
                    </a:lnB>
                    <a:solidFill>
                      <a:srgbClr val="F89120"/>
                    </a:solidFill>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6350" marR="6350" marT="6350" marB="0" anchor="b">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3882539269"/>
                  </a:ext>
                </a:extLst>
              </a:tr>
            </a:tbl>
          </a:graphicData>
        </a:graphic>
      </p:graphicFrame>
      <p:cxnSp>
        <p:nvCxnSpPr>
          <p:cNvPr id="14" name="Straight Connector 13">
            <a:extLst>
              <a:ext uri="{FF2B5EF4-FFF2-40B4-BE49-F238E27FC236}">
                <a16:creationId xmlns:a16="http://schemas.microsoft.com/office/drawing/2014/main" id="{CFAC17E5-0647-4A9F-84B4-75518E45F6D0}"/>
              </a:ext>
            </a:extLst>
          </p:cNvPr>
          <p:cNvCxnSpPr/>
          <p:nvPr/>
        </p:nvCxnSpPr>
        <p:spPr>
          <a:xfrm>
            <a:off x="7477760" y="1440915"/>
            <a:ext cx="0" cy="2208331"/>
          </a:xfrm>
          <a:prstGeom prst="line">
            <a:avLst/>
          </a:prstGeom>
          <a:ln w="28575">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95AA0E8-753E-4FA9-A353-E6C11F6FF345}"/>
              </a:ext>
            </a:extLst>
          </p:cNvPr>
          <p:cNvCxnSpPr/>
          <p:nvPr/>
        </p:nvCxnSpPr>
        <p:spPr>
          <a:xfrm>
            <a:off x="512770" y="1440915"/>
            <a:ext cx="0" cy="2208331"/>
          </a:xfrm>
          <a:prstGeom prst="line">
            <a:avLst/>
          </a:prstGeom>
          <a:ln w="28575">
            <a:solidFill>
              <a:schemeClr val="tx1">
                <a:lumMod val="85000"/>
                <a:lumOff val="15000"/>
              </a:schemeClr>
            </a:solidFill>
            <a:prstDash val="dash"/>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60F44BAE-938E-4528-958E-8F5BCB006E0C}"/>
              </a:ext>
            </a:extLst>
          </p:cNvPr>
          <p:cNvSpPr/>
          <p:nvPr/>
        </p:nvSpPr>
        <p:spPr>
          <a:xfrm>
            <a:off x="302783" y="3576410"/>
            <a:ext cx="1505698" cy="350534"/>
          </a:xfrm>
          <a:prstGeom prst="rect">
            <a:avLst/>
          </a:prstGeom>
          <a:solidFill>
            <a:schemeClr val="tx2">
              <a:lumMod val="25000"/>
            </a:schemeClr>
          </a:solidFill>
          <a:ln>
            <a:noFill/>
          </a:ln>
          <a:effectLst>
            <a:glow rad="63500">
              <a:schemeClr val="tx1">
                <a:lumMod val="50000"/>
                <a:lumOff val="50000"/>
                <a:alpha val="40000"/>
              </a:schemeClr>
            </a:glow>
            <a:outerShdw blurRad="50800" dist="38100" dir="9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r>
              <a:rPr lang="en-US" baseline="30000" dirty="0"/>
              <a:t>st</a:t>
            </a:r>
            <a:r>
              <a:rPr lang="en-US" dirty="0"/>
              <a:t> data capture</a:t>
            </a:r>
          </a:p>
        </p:txBody>
      </p:sp>
      <p:sp>
        <p:nvSpPr>
          <p:cNvPr id="39" name="Rectangle 38">
            <a:extLst>
              <a:ext uri="{FF2B5EF4-FFF2-40B4-BE49-F238E27FC236}">
                <a16:creationId xmlns:a16="http://schemas.microsoft.com/office/drawing/2014/main" id="{066187B9-148D-4D66-9C87-615A575C2023}"/>
              </a:ext>
            </a:extLst>
          </p:cNvPr>
          <p:cNvSpPr/>
          <p:nvPr/>
        </p:nvSpPr>
        <p:spPr>
          <a:xfrm>
            <a:off x="7233919" y="3576410"/>
            <a:ext cx="1505698" cy="350534"/>
          </a:xfrm>
          <a:prstGeom prst="rect">
            <a:avLst/>
          </a:prstGeom>
          <a:solidFill>
            <a:schemeClr val="tx2">
              <a:lumMod val="25000"/>
            </a:schemeClr>
          </a:solidFill>
          <a:ln>
            <a:noFill/>
          </a:ln>
          <a:effectLst>
            <a:glow rad="63500">
              <a:schemeClr val="tx1">
                <a:lumMod val="50000"/>
                <a:lumOff val="50000"/>
                <a:alpha val="40000"/>
              </a:schemeClr>
            </a:glow>
            <a:outerShdw blurRad="50800" dist="38100" dir="9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r>
              <a:rPr lang="en-US" baseline="30000" dirty="0"/>
              <a:t>nd</a:t>
            </a:r>
            <a:r>
              <a:rPr lang="en-US" dirty="0"/>
              <a:t> data capture</a:t>
            </a:r>
          </a:p>
        </p:txBody>
      </p:sp>
      <p:sp>
        <p:nvSpPr>
          <p:cNvPr id="16" name="Right Brace 15">
            <a:extLst>
              <a:ext uri="{FF2B5EF4-FFF2-40B4-BE49-F238E27FC236}">
                <a16:creationId xmlns:a16="http://schemas.microsoft.com/office/drawing/2014/main" id="{053A27FF-440F-48CC-93EE-310DE1D38BE2}"/>
              </a:ext>
            </a:extLst>
          </p:cNvPr>
          <p:cNvSpPr/>
          <p:nvPr/>
        </p:nvSpPr>
        <p:spPr>
          <a:xfrm rot="5400000">
            <a:off x="4001315" y="28441"/>
            <a:ext cx="350535" cy="6439801"/>
          </a:xfrm>
          <a:prstGeom prst="rightBrace">
            <a:avLst>
              <a:gd name="adj1" fmla="val 27984"/>
              <a:gd name="adj2" fmla="val 50000"/>
            </a:avLst>
          </a:prstGeom>
          <a:ln w="1905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Speech Bubble: Rectangle 16">
            <a:extLst>
              <a:ext uri="{FF2B5EF4-FFF2-40B4-BE49-F238E27FC236}">
                <a16:creationId xmlns:a16="http://schemas.microsoft.com/office/drawing/2014/main" id="{EF5F29E7-2EE6-4004-B559-6490B9157991}"/>
              </a:ext>
            </a:extLst>
          </p:cNvPr>
          <p:cNvSpPr/>
          <p:nvPr/>
        </p:nvSpPr>
        <p:spPr>
          <a:xfrm>
            <a:off x="3013262" y="3926944"/>
            <a:ext cx="3606800" cy="987254"/>
          </a:xfrm>
          <a:prstGeom prst="wedgeRectCallout">
            <a:avLst>
              <a:gd name="adj1" fmla="val 38896"/>
              <a:gd name="adj2" fmla="val -105151"/>
            </a:avLst>
          </a:prstGeom>
          <a:noFill/>
          <a:ln>
            <a:solidFill>
              <a:srgbClr val="3F53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 is captured by Inside Airbnb once a month. Any booking activity taking place after 15</a:t>
            </a:r>
            <a:r>
              <a:rPr lang="en-US" baseline="30000" dirty="0">
                <a:solidFill>
                  <a:schemeClr val="tx1"/>
                </a:solidFill>
              </a:rPr>
              <a:t>th</a:t>
            </a:r>
            <a:r>
              <a:rPr lang="en-US" dirty="0">
                <a:solidFill>
                  <a:schemeClr val="tx1"/>
                </a:solidFill>
              </a:rPr>
              <a:t> Jan for reservations between 16</a:t>
            </a:r>
            <a:r>
              <a:rPr lang="en-US" baseline="30000" dirty="0">
                <a:solidFill>
                  <a:schemeClr val="tx1"/>
                </a:solidFill>
              </a:rPr>
              <a:t>th</a:t>
            </a:r>
            <a:r>
              <a:rPr lang="en-US" dirty="0">
                <a:solidFill>
                  <a:schemeClr val="tx1"/>
                </a:solidFill>
              </a:rPr>
              <a:t> Jan and 14</a:t>
            </a:r>
            <a:r>
              <a:rPr lang="en-US" baseline="30000" dirty="0">
                <a:solidFill>
                  <a:schemeClr val="tx1"/>
                </a:solidFill>
              </a:rPr>
              <a:t>th</a:t>
            </a:r>
            <a:r>
              <a:rPr lang="en-US" dirty="0">
                <a:solidFill>
                  <a:schemeClr val="tx1"/>
                </a:solidFill>
              </a:rPr>
              <a:t> Feb is not captured anywhere</a:t>
            </a:r>
          </a:p>
        </p:txBody>
      </p:sp>
      <p:pic>
        <p:nvPicPr>
          <p:cNvPr id="7174" name="Picture 6" descr="Related image">
            <a:extLst>
              <a:ext uri="{FF2B5EF4-FFF2-40B4-BE49-F238E27FC236}">
                <a16:creationId xmlns:a16="http://schemas.microsoft.com/office/drawing/2014/main" id="{6CE2D260-D915-4187-80EC-651B21C615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66618" y="3927915"/>
            <a:ext cx="895350" cy="895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50527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Future scope</a:t>
            </a:r>
            <a:endParaRPr dirty="0"/>
          </a:p>
        </p:txBody>
      </p:sp>
      <p:sp>
        <p:nvSpPr>
          <p:cNvPr id="192" name="Google Shape;192;p1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grpSp>
        <p:nvGrpSpPr>
          <p:cNvPr id="194" name="Google Shape;194;p12"/>
          <p:cNvGrpSpPr/>
          <p:nvPr/>
        </p:nvGrpSpPr>
        <p:grpSpPr>
          <a:xfrm>
            <a:off x="293683" y="574116"/>
            <a:ext cx="309041" cy="403123"/>
            <a:chOff x="590250" y="244200"/>
            <a:chExt cx="407975" cy="532175"/>
          </a:xfrm>
        </p:grpSpPr>
        <p:sp>
          <p:nvSpPr>
            <p:cNvPr id="195" name="Google Shape;195;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318" name="Picture 6" descr="Image result for data tracking clip art">
            <a:extLst>
              <a:ext uri="{FF2B5EF4-FFF2-40B4-BE49-F238E27FC236}">
                <a16:creationId xmlns:a16="http://schemas.microsoft.com/office/drawing/2014/main" id="{456FC608-2FB3-4150-A105-9D5ECEC7A9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4646" y="1670349"/>
            <a:ext cx="2064276" cy="180280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785EB811-18DB-4044-A3F5-2474A5EC5736}"/>
              </a:ext>
            </a:extLst>
          </p:cNvPr>
          <p:cNvSpPr/>
          <p:nvPr/>
        </p:nvSpPr>
        <p:spPr>
          <a:xfrm>
            <a:off x="930936" y="1586289"/>
            <a:ext cx="2331696" cy="197092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36" name="Rectangle 35">
            <a:extLst>
              <a:ext uri="{FF2B5EF4-FFF2-40B4-BE49-F238E27FC236}">
                <a16:creationId xmlns:a16="http://schemas.microsoft.com/office/drawing/2014/main" id="{0EB9D579-5000-4B12-AFAF-A94D8FF53A1E}"/>
              </a:ext>
            </a:extLst>
          </p:cNvPr>
          <p:cNvSpPr/>
          <p:nvPr/>
        </p:nvSpPr>
        <p:spPr>
          <a:xfrm>
            <a:off x="930936" y="3557210"/>
            <a:ext cx="2331696" cy="1193715"/>
          </a:xfrm>
          <a:prstGeom prst="rect">
            <a:avLst/>
          </a:prstGeom>
          <a:solidFill>
            <a:schemeClr val="accent4">
              <a:lumMod val="75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Regular and Accurate Booking data tracking</a:t>
            </a:r>
          </a:p>
        </p:txBody>
      </p:sp>
      <p:pic>
        <p:nvPicPr>
          <p:cNvPr id="13322" name="Picture 10" descr="Related image">
            <a:extLst>
              <a:ext uri="{FF2B5EF4-FFF2-40B4-BE49-F238E27FC236}">
                <a16:creationId xmlns:a16="http://schemas.microsoft.com/office/drawing/2014/main" id="{A3B1FFDA-B62D-4972-961C-8FB03D32F0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04847" y="1825453"/>
            <a:ext cx="2331696" cy="1647698"/>
          </a:xfrm>
          <a:prstGeom prst="rect">
            <a:avLst/>
          </a:prstGeom>
          <a:noFill/>
          <a:extLst>
            <a:ext uri="{909E8E84-426E-40DD-AFC4-6F175D3DCCD1}">
              <a14:hiddenFill xmlns:a14="http://schemas.microsoft.com/office/drawing/2010/main">
                <a:solidFill>
                  <a:srgbClr val="FFFFFF"/>
                </a:solidFill>
              </a14:hiddenFill>
            </a:ext>
          </a:extLst>
        </p:spPr>
      </p:pic>
      <p:sp>
        <p:nvSpPr>
          <p:cNvPr id="38" name="Rectangle 37">
            <a:extLst>
              <a:ext uri="{FF2B5EF4-FFF2-40B4-BE49-F238E27FC236}">
                <a16:creationId xmlns:a16="http://schemas.microsoft.com/office/drawing/2014/main" id="{8C7838BB-84CE-4C3A-A06E-67C5627A63A2}"/>
              </a:ext>
            </a:extLst>
          </p:cNvPr>
          <p:cNvSpPr/>
          <p:nvPr/>
        </p:nvSpPr>
        <p:spPr>
          <a:xfrm>
            <a:off x="4045781" y="1586289"/>
            <a:ext cx="2331696" cy="1970922"/>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A727AE22-FEA3-46CF-B1B1-168744C6E4C8}"/>
              </a:ext>
            </a:extLst>
          </p:cNvPr>
          <p:cNvSpPr/>
          <p:nvPr/>
        </p:nvSpPr>
        <p:spPr>
          <a:xfrm>
            <a:off x="4045781" y="3557210"/>
            <a:ext cx="2331696" cy="1193715"/>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Scale up to develop model including other variables for all listings</a:t>
            </a:r>
          </a:p>
        </p:txBody>
      </p:sp>
    </p:spTree>
    <p:extLst>
      <p:ext uri="{BB962C8B-B14F-4D97-AF65-F5344CB8AC3E}">
        <p14:creationId xmlns:p14="http://schemas.microsoft.com/office/powerpoint/2010/main" val="221956448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7"/>
          <p:cNvSpPr txBox="1">
            <a:spLocks noGrp="1"/>
          </p:cNvSpPr>
          <p:nvPr>
            <p:ph type="ctrTitle" idx="4294967295"/>
          </p:nvPr>
        </p:nvSpPr>
        <p:spPr>
          <a:xfrm>
            <a:off x="685800" y="2269150"/>
            <a:ext cx="55677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7200" dirty="0">
                <a:solidFill>
                  <a:srgbClr val="FF9800"/>
                </a:solidFill>
              </a:rPr>
              <a:t>Appendix</a:t>
            </a:r>
            <a:endParaRPr sz="7200" dirty="0">
              <a:solidFill>
                <a:srgbClr val="FF9800"/>
              </a:solidFill>
            </a:endParaRPr>
          </a:p>
        </p:txBody>
      </p:sp>
      <p:sp>
        <p:nvSpPr>
          <p:cNvPr id="249" name="Google Shape;249;p17"/>
          <p:cNvSpPr txBox="1">
            <a:spLocks noGrp="1"/>
          </p:cNvSpPr>
          <p:nvPr>
            <p:ph type="subTitle" idx="4294967295"/>
          </p:nvPr>
        </p:nvSpPr>
        <p:spPr>
          <a:xfrm>
            <a:off x="685800" y="3411552"/>
            <a:ext cx="5567700" cy="784800"/>
          </a:xfrm>
          <a:prstGeom prst="rect">
            <a:avLst/>
          </a:prstGeom>
        </p:spPr>
        <p:txBody>
          <a:bodyPr spcFirstLastPara="1" wrap="square" lIns="91425" tIns="91425" rIns="91425" bIns="91425" anchor="ctr" anchorCtr="0">
            <a:noAutofit/>
          </a:bodyPr>
          <a:lstStyle/>
          <a:p>
            <a:pPr marL="0" lvl="0" indent="0" algn="l" rtl="0">
              <a:spcBef>
                <a:spcPts val="600"/>
              </a:spcBef>
              <a:spcAft>
                <a:spcPts val="1000"/>
              </a:spcAft>
              <a:buNone/>
            </a:pPr>
            <a:r>
              <a:rPr lang="en-US" dirty="0"/>
              <a:t>Additional Analysis and Graphs</a:t>
            </a:r>
            <a:endParaRPr dirty="0"/>
          </a:p>
        </p:txBody>
      </p:sp>
      <p:sp>
        <p:nvSpPr>
          <p:cNvPr id="262" name="Google Shape;262;p1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pic>
        <p:nvPicPr>
          <p:cNvPr id="9218" name="Picture 2" descr="Image result for extra mile clip art">
            <a:extLst>
              <a:ext uri="{FF2B5EF4-FFF2-40B4-BE49-F238E27FC236}">
                <a16:creationId xmlns:a16="http://schemas.microsoft.com/office/drawing/2014/main" id="{AE44F845-67D7-48FD-B868-1A9705DA9D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00057" y="488496"/>
            <a:ext cx="2461643" cy="246164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2" name="Rectangle 1">
            <a:extLst>
              <a:ext uri="{FF2B5EF4-FFF2-40B4-BE49-F238E27FC236}">
                <a16:creationId xmlns:a16="http://schemas.microsoft.com/office/drawing/2014/main" id="{B9CE7B17-322B-4212-938E-204823C4DA8D}"/>
              </a:ext>
            </a:extLst>
          </p:cNvPr>
          <p:cNvSpPr/>
          <p:nvPr/>
        </p:nvSpPr>
        <p:spPr>
          <a:xfrm>
            <a:off x="0" y="1384307"/>
            <a:ext cx="9144000" cy="37591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Google Shape;300;p20"/>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Influence of factors other than rating</a:t>
            </a:r>
            <a:endParaRPr dirty="0"/>
          </a:p>
        </p:txBody>
      </p:sp>
      <p:sp>
        <p:nvSpPr>
          <p:cNvPr id="303" name="Google Shape;303;p2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grpSp>
        <p:nvGrpSpPr>
          <p:cNvPr id="20" name="Google Shape;194;p12">
            <a:extLst>
              <a:ext uri="{FF2B5EF4-FFF2-40B4-BE49-F238E27FC236}">
                <a16:creationId xmlns:a16="http://schemas.microsoft.com/office/drawing/2014/main" id="{F76CE99B-5017-4D2F-85D7-8A7063307E2D}"/>
              </a:ext>
            </a:extLst>
          </p:cNvPr>
          <p:cNvGrpSpPr/>
          <p:nvPr/>
        </p:nvGrpSpPr>
        <p:grpSpPr>
          <a:xfrm>
            <a:off x="293683" y="574116"/>
            <a:ext cx="309041" cy="403123"/>
            <a:chOff x="590250" y="244200"/>
            <a:chExt cx="407975" cy="532175"/>
          </a:xfrm>
        </p:grpSpPr>
        <p:sp>
          <p:nvSpPr>
            <p:cNvPr id="21" name="Google Shape;195;p12">
              <a:extLst>
                <a:ext uri="{FF2B5EF4-FFF2-40B4-BE49-F238E27FC236}">
                  <a16:creationId xmlns:a16="http://schemas.microsoft.com/office/drawing/2014/main" id="{A7990D53-EF41-4AE4-A4AA-D6101DB35147}"/>
                </a:ext>
              </a:extLst>
            </p:cNvPr>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6;p12">
              <a:extLst>
                <a:ext uri="{FF2B5EF4-FFF2-40B4-BE49-F238E27FC236}">
                  <a16:creationId xmlns:a16="http://schemas.microsoft.com/office/drawing/2014/main" id="{0A44B64A-6D02-492F-83CE-2215C4B825F1}"/>
                </a:ext>
              </a:extLst>
            </p:cNvPr>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7;p12">
              <a:extLst>
                <a:ext uri="{FF2B5EF4-FFF2-40B4-BE49-F238E27FC236}">
                  <a16:creationId xmlns:a16="http://schemas.microsoft.com/office/drawing/2014/main" id="{E44615CD-0315-4134-BA3B-A4D7B2733042}"/>
                </a:ext>
              </a:extLst>
            </p:cNvPr>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8;p12">
              <a:extLst>
                <a:ext uri="{FF2B5EF4-FFF2-40B4-BE49-F238E27FC236}">
                  <a16:creationId xmlns:a16="http://schemas.microsoft.com/office/drawing/2014/main" id="{9BFA3D54-A862-469E-B870-2DCE3908F72F}"/>
                </a:ext>
              </a:extLst>
            </p:cNvPr>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9;p12">
              <a:extLst>
                <a:ext uri="{FF2B5EF4-FFF2-40B4-BE49-F238E27FC236}">
                  <a16:creationId xmlns:a16="http://schemas.microsoft.com/office/drawing/2014/main" id="{11FE335B-BEBA-4126-B3F8-1C3F711AC4FE}"/>
                </a:ext>
              </a:extLst>
            </p:cNvPr>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0;p12">
              <a:extLst>
                <a:ext uri="{FF2B5EF4-FFF2-40B4-BE49-F238E27FC236}">
                  <a16:creationId xmlns:a16="http://schemas.microsoft.com/office/drawing/2014/main" id="{1C7D718E-1D09-49C8-9655-2C2E23D78005}"/>
                </a:ext>
              </a:extLst>
            </p:cNvPr>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1;p12">
              <a:extLst>
                <a:ext uri="{FF2B5EF4-FFF2-40B4-BE49-F238E27FC236}">
                  <a16:creationId xmlns:a16="http://schemas.microsoft.com/office/drawing/2014/main" id="{D63EF6A0-D713-4C11-B564-65462B8BD7A7}"/>
                </a:ext>
              </a:extLst>
            </p:cNvPr>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2;p12">
              <a:extLst>
                <a:ext uri="{FF2B5EF4-FFF2-40B4-BE49-F238E27FC236}">
                  <a16:creationId xmlns:a16="http://schemas.microsoft.com/office/drawing/2014/main" id="{16EB890B-5C11-4A91-9462-94BDD30C87DE}"/>
                </a:ext>
              </a:extLst>
            </p:cNvPr>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p12">
              <a:extLst>
                <a:ext uri="{FF2B5EF4-FFF2-40B4-BE49-F238E27FC236}">
                  <a16:creationId xmlns:a16="http://schemas.microsoft.com/office/drawing/2014/main" id="{31301F3C-CDF2-4A6A-ABAD-2AA62EBD3B72}"/>
                </a:ext>
              </a:extLst>
            </p:cNvPr>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4;p12">
              <a:extLst>
                <a:ext uri="{FF2B5EF4-FFF2-40B4-BE49-F238E27FC236}">
                  <a16:creationId xmlns:a16="http://schemas.microsoft.com/office/drawing/2014/main" id="{08CB7658-CD71-4DD2-9D75-017F87A2E50C}"/>
                </a:ext>
              </a:extLst>
            </p:cNvPr>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5;p12">
              <a:extLst>
                <a:ext uri="{FF2B5EF4-FFF2-40B4-BE49-F238E27FC236}">
                  <a16:creationId xmlns:a16="http://schemas.microsoft.com/office/drawing/2014/main" id="{CD34011D-112F-4489-AF17-2E07E1633737}"/>
                </a:ext>
              </a:extLst>
            </p:cNvPr>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6;p12">
              <a:extLst>
                <a:ext uri="{FF2B5EF4-FFF2-40B4-BE49-F238E27FC236}">
                  <a16:creationId xmlns:a16="http://schemas.microsoft.com/office/drawing/2014/main" id="{5C622D13-3C8F-43B9-B72B-FDCF0C849178}"/>
                </a:ext>
              </a:extLst>
            </p:cNvPr>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7;p12">
              <a:extLst>
                <a:ext uri="{FF2B5EF4-FFF2-40B4-BE49-F238E27FC236}">
                  <a16:creationId xmlns:a16="http://schemas.microsoft.com/office/drawing/2014/main" id="{516C968A-948D-4A42-AF45-760764A146BA}"/>
                </a:ext>
              </a:extLst>
            </p:cNvPr>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8;p12">
              <a:extLst>
                <a:ext uri="{FF2B5EF4-FFF2-40B4-BE49-F238E27FC236}">
                  <a16:creationId xmlns:a16="http://schemas.microsoft.com/office/drawing/2014/main" id="{C6CF025C-D557-41A5-A53E-839A8C872907}"/>
                </a:ext>
              </a:extLst>
            </p:cNvPr>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Rectangle 42">
            <a:extLst>
              <a:ext uri="{FF2B5EF4-FFF2-40B4-BE49-F238E27FC236}">
                <a16:creationId xmlns:a16="http://schemas.microsoft.com/office/drawing/2014/main" id="{134AC200-D1A5-4A15-A940-D4EFE733B077}"/>
              </a:ext>
            </a:extLst>
          </p:cNvPr>
          <p:cNvSpPr/>
          <p:nvPr/>
        </p:nvSpPr>
        <p:spPr>
          <a:xfrm>
            <a:off x="0" y="1484066"/>
            <a:ext cx="4199281" cy="324853"/>
          </a:xfrm>
          <a:prstGeom prst="rect">
            <a:avLst/>
          </a:prstGeom>
          <a:solidFill>
            <a:srgbClr val="FF9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Booking rates by Zip Code</a:t>
            </a:r>
          </a:p>
        </p:txBody>
      </p:sp>
      <p:sp>
        <p:nvSpPr>
          <p:cNvPr id="44" name="Rectangle 43">
            <a:extLst>
              <a:ext uri="{FF2B5EF4-FFF2-40B4-BE49-F238E27FC236}">
                <a16:creationId xmlns:a16="http://schemas.microsoft.com/office/drawing/2014/main" id="{9E6D7010-B20E-4C36-A03D-504CC556980F}"/>
              </a:ext>
            </a:extLst>
          </p:cNvPr>
          <p:cNvSpPr/>
          <p:nvPr/>
        </p:nvSpPr>
        <p:spPr>
          <a:xfrm>
            <a:off x="4944719" y="1484065"/>
            <a:ext cx="4199281" cy="324853"/>
          </a:xfrm>
          <a:prstGeom prst="rect">
            <a:avLst/>
          </a:prstGeom>
          <a:solidFill>
            <a:srgbClr val="FF98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Booking rates by property type and price</a:t>
            </a:r>
          </a:p>
        </p:txBody>
      </p:sp>
      <p:pic>
        <p:nvPicPr>
          <p:cNvPr id="4" name="Picture 3" descr="A close up of a map&#10;&#10;Description automatically generated">
            <a:extLst>
              <a:ext uri="{FF2B5EF4-FFF2-40B4-BE49-F238E27FC236}">
                <a16:creationId xmlns:a16="http://schemas.microsoft.com/office/drawing/2014/main" id="{0CE670AC-2031-4EC8-95E4-5BEB88B62138}"/>
              </a:ext>
            </a:extLst>
          </p:cNvPr>
          <p:cNvPicPr>
            <a:picLocks noChangeAspect="1"/>
          </p:cNvPicPr>
          <p:nvPr/>
        </p:nvPicPr>
        <p:blipFill rotWithShape="1">
          <a:blip r:embed="rId3"/>
          <a:srcRect r="11486"/>
          <a:stretch/>
        </p:blipFill>
        <p:spPr>
          <a:xfrm>
            <a:off x="305151" y="2079801"/>
            <a:ext cx="3716971" cy="2509562"/>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84D98D86-BE0D-480A-842B-B84502713FF7}"/>
              </a:ext>
            </a:extLst>
          </p:cNvPr>
          <p:cNvPicPr>
            <a:picLocks noChangeAspect="1"/>
          </p:cNvPicPr>
          <p:nvPr/>
        </p:nvPicPr>
        <p:blipFill rotWithShape="1">
          <a:blip r:embed="rId4"/>
          <a:srcRect t="6723"/>
          <a:stretch/>
        </p:blipFill>
        <p:spPr>
          <a:xfrm>
            <a:off x="5425032" y="2079802"/>
            <a:ext cx="3174681" cy="2509561"/>
          </a:xfrm>
          <a:prstGeom prst="rect">
            <a:avLst/>
          </a:prstGeom>
        </p:spPr>
      </p:pic>
    </p:spTree>
    <p:extLst>
      <p:ext uri="{BB962C8B-B14F-4D97-AF65-F5344CB8AC3E}">
        <p14:creationId xmlns:p14="http://schemas.microsoft.com/office/powerpoint/2010/main" val="40902039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Business Problem</a:t>
            </a:r>
            <a:endParaRPr dirty="0"/>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US" dirty="0"/>
              <a:t>Is the current rating system likely to reflect true productivity of listings?</a:t>
            </a:r>
            <a:endParaRPr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a:solidFill>
                  <a:srgbClr val="3F5378"/>
                </a:solidFill>
                <a:latin typeface="Roboto Condensed"/>
                <a:ea typeface="Roboto Condensed"/>
                <a:cs typeface="Roboto Condensed"/>
                <a:sym typeface="Roboto Condensed"/>
              </a:rPr>
              <a:t>1</a:t>
            </a:r>
            <a:endParaRPr sz="3000" b="1">
              <a:solidFill>
                <a:srgbClr val="3F5378"/>
              </a:solidFill>
              <a:latin typeface="Roboto Condensed"/>
              <a:ea typeface="Roboto Condensed"/>
              <a:cs typeface="Roboto Condensed"/>
              <a:sym typeface="Roboto Condensed"/>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Perfect 5 star ratings</a:t>
            </a:r>
            <a:endParaRPr dirty="0"/>
          </a:p>
        </p:txBody>
      </p:sp>
      <p:sp>
        <p:nvSpPr>
          <p:cNvPr id="192" name="Google Shape;192;p1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grpSp>
        <p:nvGrpSpPr>
          <p:cNvPr id="194" name="Google Shape;194;p12"/>
          <p:cNvGrpSpPr/>
          <p:nvPr/>
        </p:nvGrpSpPr>
        <p:grpSpPr>
          <a:xfrm>
            <a:off x="293683" y="574116"/>
            <a:ext cx="309041" cy="403123"/>
            <a:chOff x="590250" y="244200"/>
            <a:chExt cx="407975" cy="532175"/>
          </a:xfrm>
        </p:grpSpPr>
        <p:sp>
          <p:nvSpPr>
            <p:cNvPr id="195" name="Google Shape;195;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8" name="Picture 27">
            <a:extLst>
              <a:ext uri="{FF2B5EF4-FFF2-40B4-BE49-F238E27FC236}">
                <a16:creationId xmlns:a16="http://schemas.microsoft.com/office/drawing/2014/main" id="{32E851E5-EBB6-4C51-9212-AAE2C14035F7}"/>
              </a:ext>
            </a:extLst>
          </p:cNvPr>
          <p:cNvPicPr>
            <a:picLocks noChangeAspect="1"/>
          </p:cNvPicPr>
          <p:nvPr/>
        </p:nvPicPr>
        <p:blipFill>
          <a:blip r:embed="rId3"/>
          <a:stretch>
            <a:fillRect/>
          </a:stretch>
        </p:blipFill>
        <p:spPr>
          <a:xfrm>
            <a:off x="473569" y="1444597"/>
            <a:ext cx="4098431" cy="1683480"/>
          </a:xfrm>
          <a:prstGeom prst="rect">
            <a:avLst/>
          </a:prstGeom>
          <a:ln>
            <a:noFill/>
          </a:ln>
        </p:spPr>
      </p:pic>
      <p:sp>
        <p:nvSpPr>
          <p:cNvPr id="29" name="Rectangle 28">
            <a:extLst>
              <a:ext uri="{FF2B5EF4-FFF2-40B4-BE49-F238E27FC236}">
                <a16:creationId xmlns:a16="http://schemas.microsoft.com/office/drawing/2014/main" id="{038F98F8-3921-4FE8-BA6C-866CA1ABF126}"/>
              </a:ext>
            </a:extLst>
          </p:cNvPr>
          <p:cNvSpPr/>
          <p:nvPr/>
        </p:nvSpPr>
        <p:spPr>
          <a:xfrm>
            <a:off x="476410" y="2335945"/>
            <a:ext cx="3980330" cy="600031"/>
          </a:xfrm>
          <a:prstGeom prst="rect">
            <a:avLst/>
          </a:prstGeom>
          <a:noFill/>
          <a:ln>
            <a:solidFill>
              <a:srgbClr val="C0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D61890BB-4D7C-47E4-B9A9-25D6BC5AC8D6}"/>
              </a:ext>
            </a:extLst>
          </p:cNvPr>
          <p:cNvPicPr>
            <a:picLocks noChangeAspect="1"/>
          </p:cNvPicPr>
          <p:nvPr/>
        </p:nvPicPr>
        <p:blipFill>
          <a:blip r:embed="rId4"/>
          <a:stretch>
            <a:fillRect/>
          </a:stretch>
        </p:blipFill>
        <p:spPr>
          <a:xfrm>
            <a:off x="473569" y="3287179"/>
            <a:ext cx="3985688" cy="1261767"/>
          </a:xfrm>
          <a:prstGeom prst="rect">
            <a:avLst/>
          </a:prstGeom>
        </p:spPr>
      </p:pic>
      <p:sp>
        <p:nvSpPr>
          <p:cNvPr id="31" name="Rectangle 30">
            <a:extLst>
              <a:ext uri="{FF2B5EF4-FFF2-40B4-BE49-F238E27FC236}">
                <a16:creationId xmlns:a16="http://schemas.microsoft.com/office/drawing/2014/main" id="{4569184B-6B7A-4686-9BD2-E73DA258EA97}"/>
              </a:ext>
            </a:extLst>
          </p:cNvPr>
          <p:cNvSpPr/>
          <p:nvPr/>
        </p:nvSpPr>
        <p:spPr>
          <a:xfrm>
            <a:off x="476410" y="3749416"/>
            <a:ext cx="3980330" cy="478795"/>
          </a:xfrm>
          <a:prstGeom prst="rect">
            <a:avLst/>
          </a:prstGeom>
          <a:noFill/>
          <a:ln>
            <a:solidFill>
              <a:srgbClr val="C0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a:extLst>
              <a:ext uri="{FF2B5EF4-FFF2-40B4-BE49-F238E27FC236}">
                <a16:creationId xmlns:a16="http://schemas.microsoft.com/office/drawing/2014/main" id="{E31FFA9F-350A-47D0-85E8-3C23DAB9365C}"/>
              </a:ext>
            </a:extLst>
          </p:cNvPr>
          <p:cNvPicPr>
            <a:picLocks noChangeAspect="1"/>
          </p:cNvPicPr>
          <p:nvPr/>
        </p:nvPicPr>
        <p:blipFill>
          <a:blip r:embed="rId5"/>
          <a:stretch>
            <a:fillRect/>
          </a:stretch>
        </p:blipFill>
        <p:spPr>
          <a:xfrm>
            <a:off x="4795034" y="3622552"/>
            <a:ext cx="3354907" cy="562981"/>
          </a:xfrm>
          <a:prstGeom prst="rect">
            <a:avLst/>
          </a:prstGeom>
        </p:spPr>
      </p:pic>
      <p:pic>
        <p:nvPicPr>
          <p:cNvPr id="33" name="Picture 32">
            <a:extLst>
              <a:ext uri="{FF2B5EF4-FFF2-40B4-BE49-F238E27FC236}">
                <a16:creationId xmlns:a16="http://schemas.microsoft.com/office/drawing/2014/main" id="{993D1AFD-E3AF-43F5-A3BA-FE4A0EA0D14B}"/>
              </a:ext>
            </a:extLst>
          </p:cNvPr>
          <p:cNvPicPr>
            <a:picLocks noChangeAspect="1"/>
          </p:cNvPicPr>
          <p:nvPr/>
        </p:nvPicPr>
        <p:blipFill>
          <a:blip r:embed="rId6"/>
          <a:stretch>
            <a:fillRect/>
          </a:stretch>
        </p:blipFill>
        <p:spPr>
          <a:xfrm>
            <a:off x="4795034" y="2056479"/>
            <a:ext cx="3472986" cy="418568"/>
          </a:xfrm>
          <a:prstGeom prst="rect">
            <a:avLst/>
          </a:prstGeom>
        </p:spPr>
      </p:pic>
    </p:spTree>
    <p:extLst>
      <p:ext uri="{BB962C8B-B14F-4D97-AF65-F5344CB8AC3E}">
        <p14:creationId xmlns:p14="http://schemas.microsoft.com/office/powerpoint/2010/main" val="12258178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6" name="Google Shape;216;p1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pic>
        <p:nvPicPr>
          <p:cNvPr id="1026" name="Picture 2" descr="Related image">
            <a:extLst>
              <a:ext uri="{FF2B5EF4-FFF2-40B4-BE49-F238E27FC236}">
                <a16:creationId xmlns:a16="http://schemas.microsoft.com/office/drawing/2014/main" id="{8A5B3F50-5D11-41A9-B67E-DABD881389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263" y="2735515"/>
            <a:ext cx="2381916" cy="1714979"/>
          </a:xfrm>
          <a:prstGeom prst="rect">
            <a:avLst/>
          </a:prstGeom>
          <a:noFill/>
          <a:extLst>
            <a:ext uri="{909E8E84-426E-40DD-AFC4-6F175D3DCCD1}">
              <a14:hiddenFill xmlns:a14="http://schemas.microsoft.com/office/drawing/2010/main">
                <a:solidFill>
                  <a:srgbClr val="FFFFFF"/>
                </a:solidFill>
              </a14:hiddenFill>
            </a:ext>
          </a:extLst>
        </p:spPr>
      </p:pic>
      <p:sp>
        <p:nvSpPr>
          <p:cNvPr id="3" name="Speech Bubble: Rectangle 2">
            <a:extLst>
              <a:ext uri="{FF2B5EF4-FFF2-40B4-BE49-F238E27FC236}">
                <a16:creationId xmlns:a16="http://schemas.microsoft.com/office/drawing/2014/main" id="{350F2603-B495-4CB6-A715-339638560315}"/>
              </a:ext>
            </a:extLst>
          </p:cNvPr>
          <p:cNvSpPr/>
          <p:nvPr/>
        </p:nvSpPr>
        <p:spPr>
          <a:xfrm>
            <a:off x="540263" y="1152604"/>
            <a:ext cx="1751455" cy="978163"/>
          </a:xfrm>
          <a:prstGeom prst="wedgeRectCallout">
            <a:avLst>
              <a:gd name="adj1" fmla="val 31358"/>
              <a:gd name="adj2" fmla="val 10512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Is it a good investment? Does it have value?</a:t>
            </a:r>
          </a:p>
        </p:txBody>
      </p:sp>
      <p:pic>
        <p:nvPicPr>
          <p:cNvPr id="1028" name="Picture 4" descr="Image result for airbnb clip art">
            <a:extLst>
              <a:ext uri="{FF2B5EF4-FFF2-40B4-BE49-F238E27FC236}">
                <a16:creationId xmlns:a16="http://schemas.microsoft.com/office/drawing/2014/main" id="{AD09266A-9DA7-4849-8C05-0737FCE12A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45509" y="2733434"/>
            <a:ext cx="1717061" cy="1717061"/>
          </a:xfrm>
          <a:prstGeom prst="rect">
            <a:avLst/>
          </a:prstGeom>
          <a:noFill/>
          <a:extLst>
            <a:ext uri="{909E8E84-426E-40DD-AFC4-6F175D3DCCD1}">
              <a14:hiddenFill xmlns:a14="http://schemas.microsoft.com/office/drawing/2010/main">
                <a:solidFill>
                  <a:srgbClr val="FFFFFF"/>
                </a:solidFill>
              </a14:hiddenFill>
            </a:ext>
          </a:extLst>
        </p:spPr>
      </p:pic>
      <p:sp>
        <p:nvSpPr>
          <p:cNvPr id="10" name="Speech Bubble: Rectangle 9">
            <a:extLst>
              <a:ext uri="{FF2B5EF4-FFF2-40B4-BE49-F238E27FC236}">
                <a16:creationId xmlns:a16="http://schemas.microsoft.com/office/drawing/2014/main" id="{2257BF05-33C6-44BF-B5B6-777E11DAAA8D}"/>
              </a:ext>
            </a:extLst>
          </p:cNvPr>
          <p:cNvSpPr/>
          <p:nvPr/>
        </p:nvSpPr>
        <p:spPr>
          <a:xfrm>
            <a:off x="3322780" y="1152604"/>
            <a:ext cx="2266789" cy="978163"/>
          </a:xfrm>
          <a:prstGeom prst="wedgeRectCallout">
            <a:avLst>
              <a:gd name="adj1" fmla="val 3901"/>
              <a:gd name="adj2" fmla="val 113168"/>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How is our reputation impacted? Are users coming back?</a:t>
            </a:r>
          </a:p>
        </p:txBody>
      </p:sp>
      <p:pic>
        <p:nvPicPr>
          <p:cNvPr id="1030" name="Picture 6" descr="Related image">
            <a:extLst>
              <a:ext uri="{FF2B5EF4-FFF2-40B4-BE49-F238E27FC236}">
                <a16:creationId xmlns:a16="http://schemas.microsoft.com/office/drawing/2014/main" id="{08C70C36-A631-45C3-812A-C92FBFE406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91673" y="2585717"/>
            <a:ext cx="1864778" cy="1864778"/>
          </a:xfrm>
          <a:prstGeom prst="rect">
            <a:avLst/>
          </a:prstGeom>
          <a:noFill/>
          <a:extLst>
            <a:ext uri="{909E8E84-426E-40DD-AFC4-6F175D3DCCD1}">
              <a14:hiddenFill xmlns:a14="http://schemas.microsoft.com/office/drawing/2010/main">
                <a:solidFill>
                  <a:srgbClr val="FFFFFF"/>
                </a:solidFill>
              </a14:hiddenFill>
            </a:ext>
          </a:extLst>
        </p:spPr>
      </p:pic>
      <p:sp>
        <p:nvSpPr>
          <p:cNvPr id="12" name="Speech Bubble: Rectangle 11">
            <a:extLst>
              <a:ext uri="{FF2B5EF4-FFF2-40B4-BE49-F238E27FC236}">
                <a16:creationId xmlns:a16="http://schemas.microsoft.com/office/drawing/2014/main" id="{39B0F3BA-056D-4650-9B05-4C1175D58DE4}"/>
              </a:ext>
            </a:extLst>
          </p:cNvPr>
          <p:cNvSpPr/>
          <p:nvPr/>
        </p:nvSpPr>
        <p:spPr>
          <a:xfrm>
            <a:off x="6354697" y="1152604"/>
            <a:ext cx="2396698" cy="978163"/>
          </a:xfrm>
          <a:prstGeom prst="wedgeRectCallout">
            <a:avLst>
              <a:gd name="adj1" fmla="val -31974"/>
              <a:gd name="adj2" fmla="val 11219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Will we come back here? Will we recommend this to our friends? </a:t>
            </a:r>
          </a:p>
        </p:txBody>
      </p:sp>
      <p:sp>
        <p:nvSpPr>
          <p:cNvPr id="14" name="Rectangle 13">
            <a:extLst>
              <a:ext uri="{FF2B5EF4-FFF2-40B4-BE49-F238E27FC236}">
                <a16:creationId xmlns:a16="http://schemas.microsoft.com/office/drawing/2014/main" id="{7880D65F-1325-461B-90C7-8E7996874321}"/>
              </a:ext>
            </a:extLst>
          </p:cNvPr>
          <p:cNvSpPr/>
          <p:nvPr/>
        </p:nvSpPr>
        <p:spPr>
          <a:xfrm>
            <a:off x="249868" y="850453"/>
            <a:ext cx="2475362" cy="3943847"/>
          </a:xfrm>
          <a:prstGeom prst="rect">
            <a:avLst/>
          </a:prstGeom>
          <a:noFill/>
          <a:ln>
            <a:solidFill>
              <a:srgbClr val="C0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p:cNvSpPr/>
          <p:nvPr/>
        </p:nvSpPr>
        <p:spPr>
          <a:xfrm>
            <a:off x="464234" y="2293034"/>
            <a:ext cx="1104314" cy="1104314"/>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tx1"/>
                </a:solidFill>
              </a:rPr>
              <a:t>6% </a:t>
            </a:r>
            <a:r>
              <a:rPr lang="en-US" sz="900" b="1" dirty="0" smtClean="0">
                <a:solidFill>
                  <a:schemeClr val="tx1"/>
                </a:solidFill>
              </a:rPr>
              <a:t>LISTINGS</a:t>
            </a:r>
          </a:p>
          <a:p>
            <a:pPr algn="ctr"/>
            <a:r>
              <a:rPr lang="en-US" sz="1800" b="1" dirty="0" smtClean="0">
                <a:solidFill>
                  <a:schemeClr val="tx1"/>
                </a:solidFill>
              </a:rPr>
              <a:t>33% </a:t>
            </a:r>
            <a:r>
              <a:rPr lang="en-US" sz="900" b="1" dirty="0" smtClean="0">
                <a:solidFill>
                  <a:schemeClr val="tx1"/>
                </a:solidFill>
              </a:rPr>
              <a:t>REVENUE</a:t>
            </a:r>
            <a:endParaRPr lang="en-US" sz="900" b="1" dirty="0">
              <a:solidFill>
                <a:schemeClr val="tx1"/>
              </a:solidFill>
            </a:endParaRPr>
          </a:p>
        </p:txBody>
      </p:sp>
    </p:spTree>
    <p:extLst>
      <p:ext uri="{BB962C8B-B14F-4D97-AF65-F5344CB8AC3E}">
        <p14:creationId xmlns:p14="http://schemas.microsoft.com/office/powerpoint/2010/main" val="11140153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Hypothesis</a:t>
            </a:r>
            <a:endParaRPr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a:solidFill>
                  <a:srgbClr val="3F5378"/>
                </a:solidFill>
                <a:latin typeface="Roboto Condensed"/>
                <a:ea typeface="Roboto Condensed"/>
                <a:cs typeface="Roboto Condensed"/>
                <a:sym typeface="Roboto Condensed"/>
              </a:rPr>
              <a:t>2</a:t>
            </a:r>
            <a:endParaRPr sz="3000" b="1" dirty="0">
              <a:solidFill>
                <a:srgbClr val="3F5378"/>
              </a:solidFill>
              <a:latin typeface="Roboto Condensed"/>
              <a:ea typeface="Roboto Condensed"/>
              <a:cs typeface="Roboto Condensed"/>
              <a:sym typeface="Roboto Condensed"/>
            </a:endParaRPr>
          </a:p>
        </p:txBody>
      </p:sp>
      <p:sp>
        <p:nvSpPr>
          <p:cNvPr id="11" name="Google Shape;222;p14">
            <a:extLst>
              <a:ext uri="{FF2B5EF4-FFF2-40B4-BE49-F238E27FC236}">
                <a16:creationId xmlns:a16="http://schemas.microsoft.com/office/drawing/2014/main" id="{2E54F695-3F07-4E3F-A7E5-F3B05C5BD7F4}"/>
              </a:ext>
            </a:extLst>
          </p:cNvPr>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US" dirty="0"/>
              <a:t>Could there be a better rating system?</a:t>
            </a:r>
            <a:endParaRPr dirty="0"/>
          </a:p>
        </p:txBody>
      </p:sp>
    </p:spTree>
    <p:extLst>
      <p:ext uri="{BB962C8B-B14F-4D97-AF65-F5344CB8AC3E}">
        <p14:creationId xmlns:p14="http://schemas.microsoft.com/office/powerpoint/2010/main" val="3942948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15"/>
          <p:cNvSpPr txBox="1">
            <a:spLocks noGrp="1"/>
          </p:cNvSpPr>
          <p:nvPr>
            <p:ph type="body" idx="1"/>
          </p:nvPr>
        </p:nvSpPr>
        <p:spPr>
          <a:xfrm>
            <a:off x="829775" y="1202000"/>
            <a:ext cx="5090700" cy="274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a:t>Hypothesis</a:t>
            </a:r>
            <a:r>
              <a:rPr lang="en-US" dirty="0"/>
              <a:t>: The current rating system involves noise. A more accurate rating can be derived by accounting for user sentiments expressed in reviews</a:t>
            </a:r>
            <a:endParaRPr dirty="0"/>
          </a:p>
        </p:txBody>
      </p:sp>
      <p:sp>
        <p:nvSpPr>
          <p:cNvPr id="230" name="Google Shape;230;p15"/>
          <p:cNvSpPr txBox="1">
            <a:spLocks noGrp="1"/>
          </p:cNvSpPr>
          <p:nvPr>
            <p:ph type="sldNum" idx="4294967295"/>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231" name="Google Shape;231;p1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254645109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Impact of New Rating System on different reviews</a:t>
            </a:r>
            <a:endParaRPr dirty="0"/>
          </a:p>
        </p:txBody>
      </p:sp>
      <p:sp>
        <p:nvSpPr>
          <p:cNvPr id="192" name="Google Shape;192;p1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grpSp>
        <p:nvGrpSpPr>
          <p:cNvPr id="194" name="Google Shape;194;p12"/>
          <p:cNvGrpSpPr/>
          <p:nvPr/>
        </p:nvGrpSpPr>
        <p:grpSpPr>
          <a:xfrm>
            <a:off x="293683" y="574116"/>
            <a:ext cx="309041" cy="403123"/>
            <a:chOff x="590250" y="244200"/>
            <a:chExt cx="407975" cy="532175"/>
          </a:xfrm>
        </p:grpSpPr>
        <p:sp>
          <p:nvSpPr>
            <p:cNvPr id="195" name="Google Shape;195;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 name="Table 8">
            <a:extLst>
              <a:ext uri="{FF2B5EF4-FFF2-40B4-BE49-F238E27FC236}">
                <a16:creationId xmlns:a16="http://schemas.microsoft.com/office/drawing/2014/main" id="{05450A57-1C5C-44EA-BD06-0047916CCBE8}"/>
              </a:ext>
            </a:extLst>
          </p:cNvPr>
          <p:cNvGraphicFramePr>
            <a:graphicFrameLocks noGrp="1"/>
          </p:cNvGraphicFramePr>
          <p:nvPr>
            <p:extLst>
              <p:ext uri="{D42A27DB-BD31-4B8C-83A1-F6EECF244321}">
                <p14:modId xmlns:p14="http://schemas.microsoft.com/office/powerpoint/2010/main" val="3195289272"/>
              </p:ext>
            </p:extLst>
          </p:nvPr>
        </p:nvGraphicFramePr>
        <p:xfrm>
          <a:off x="3256628" y="2870493"/>
          <a:ext cx="5554089" cy="1533345"/>
        </p:xfrm>
        <a:graphic>
          <a:graphicData uri="http://schemas.openxmlformats.org/drawingml/2006/table">
            <a:tbl>
              <a:tblPr firstRow="1" bandRow="1">
                <a:tableStyleId>{24B2CF47-7E0F-43D5-9168-355F742F046B}</a:tableStyleId>
              </a:tblPr>
              <a:tblGrid>
                <a:gridCol w="3566156">
                  <a:extLst>
                    <a:ext uri="{9D8B030D-6E8A-4147-A177-3AD203B41FA5}">
                      <a16:colId xmlns:a16="http://schemas.microsoft.com/office/drawing/2014/main" val="3823736573"/>
                    </a:ext>
                  </a:extLst>
                </a:gridCol>
                <a:gridCol w="1987933">
                  <a:extLst>
                    <a:ext uri="{9D8B030D-6E8A-4147-A177-3AD203B41FA5}">
                      <a16:colId xmlns:a16="http://schemas.microsoft.com/office/drawing/2014/main" val="3101817187"/>
                    </a:ext>
                  </a:extLst>
                </a:gridCol>
              </a:tblGrid>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FF9800"/>
                          </a:solidFill>
                          <a:effectLst/>
                          <a:uLnTx/>
                          <a:uFillTx/>
                          <a:latin typeface="Roboto Condensed Light"/>
                          <a:ea typeface="Roboto Condensed Light"/>
                          <a:sym typeface="Roboto Condensed Light"/>
                        </a:rPr>
                        <a:t>Great Service</a:t>
                      </a:r>
                    </a:p>
                  </a:txBody>
                  <a:tcPr/>
                </a:tc>
                <a:tc>
                  <a:txBody>
                    <a:bodyPr/>
                    <a:lstStyle/>
                    <a:p>
                      <a:endParaRPr lang="en-US" dirty="0"/>
                    </a:p>
                  </a:txBody>
                  <a:tcPr/>
                </a:tc>
                <a:extLst>
                  <a:ext uri="{0D108BD9-81ED-4DB2-BD59-A6C34878D82A}">
                    <a16:rowId xmlns:a16="http://schemas.microsoft.com/office/drawing/2014/main" val="2490785102"/>
                  </a:ext>
                </a:extLst>
              </a:tr>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3F5378"/>
                          </a:solidFill>
                          <a:effectLst/>
                          <a:uLnTx/>
                          <a:uFillTx/>
                          <a:latin typeface="Roboto Condensed Light"/>
                          <a:ea typeface="Roboto Condensed Light"/>
                          <a:sym typeface="Roboto Condensed Light"/>
                        </a:rPr>
                        <a:t> . . . , but room could be available on time</a:t>
                      </a:r>
                    </a:p>
                  </a:txBody>
                  <a:tcPr/>
                </a:tc>
                <a:tc>
                  <a:txBody>
                    <a:bodyPr/>
                    <a:lstStyle/>
                    <a:p>
                      <a:endParaRPr lang="en-US" dirty="0"/>
                    </a:p>
                  </a:txBody>
                  <a:tcPr/>
                </a:tc>
                <a:extLst>
                  <a:ext uri="{0D108BD9-81ED-4DB2-BD59-A6C34878D82A}">
                    <a16:rowId xmlns:a16="http://schemas.microsoft.com/office/drawing/2014/main" val="1082986466"/>
                  </a:ext>
                </a:extLst>
              </a:tr>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3F5378"/>
                          </a:solidFill>
                          <a:effectLst/>
                          <a:uLnTx/>
                          <a:uFillTx/>
                          <a:latin typeface="Roboto Condensed Light"/>
                          <a:ea typeface="Roboto Condensed Light"/>
                          <a:sym typeface="Roboto Condensed Light"/>
                        </a:rPr>
                        <a:t> . . . , but rooms could be cleaner</a:t>
                      </a:r>
                    </a:p>
                  </a:txBody>
                  <a:tcPr/>
                </a:tc>
                <a:tc>
                  <a:txBody>
                    <a:bodyPr/>
                    <a:lstStyle/>
                    <a:p>
                      <a:endParaRPr lang="en-US" dirty="0"/>
                    </a:p>
                  </a:txBody>
                  <a:tcPr/>
                </a:tc>
                <a:extLst>
                  <a:ext uri="{0D108BD9-81ED-4DB2-BD59-A6C34878D82A}">
                    <a16:rowId xmlns:a16="http://schemas.microsoft.com/office/drawing/2014/main" val="371483651"/>
                  </a:ext>
                </a:extLst>
              </a:tr>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3F5378"/>
                          </a:solidFill>
                          <a:effectLst/>
                          <a:uLnTx/>
                          <a:uFillTx/>
                          <a:latin typeface="Roboto Condensed Light"/>
                          <a:ea typeface="Roboto Condensed Light"/>
                          <a:sym typeface="Roboto Condensed Light"/>
                        </a:rPr>
                        <a:t> . . . , but Service could be better</a:t>
                      </a:r>
                    </a:p>
                  </a:txBody>
                  <a:tcPr/>
                </a:tc>
                <a:tc>
                  <a:txBody>
                    <a:bodyPr/>
                    <a:lstStyle/>
                    <a:p>
                      <a:endParaRPr lang="en-US" dirty="0"/>
                    </a:p>
                  </a:txBody>
                  <a:tcPr/>
                </a:tc>
                <a:extLst>
                  <a:ext uri="{0D108BD9-81ED-4DB2-BD59-A6C34878D82A}">
                    <a16:rowId xmlns:a16="http://schemas.microsoft.com/office/drawing/2014/main" val="1510707075"/>
                  </a:ext>
                </a:extLst>
              </a:tr>
              <a:tr h="306669">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chemeClr val="bg1"/>
                          </a:solidFill>
                          <a:effectLst/>
                          <a:uLnTx/>
                          <a:uFillTx/>
                          <a:latin typeface="Roboto Condensed Light"/>
                          <a:ea typeface="Roboto Condensed Light"/>
                          <a:sym typeface="Roboto Condensed Light"/>
                        </a:rPr>
                        <a:t>Final New Rating</a:t>
                      </a:r>
                      <a:endParaRPr kumimoji="0" lang="en-US" sz="1400" b="1" i="0" u="none" strike="noStrike" kern="0" cap="none" spc="0" normalizeH="0" baseline="0" noProof="0" dirty="0">
                        <a:ln>
                          <a:noFill/>
                        </a:ln>
                        <a:solidFill>
                          <a:srgbClr val="3F5378"/>
                        </a:solidFill>
                        <a:effectLst/>
                        <a:uLnTx/>
                        <a:uFillTx/>
                        <a:latin typeface="Roboto Condensed Light"/>
                        <a:ea typeface="Roboto Condensed Light"/>
                        <a:sym typeface="Roboto Condensed Light"/>
                      </a:endParaRPr>
                    </a:p>
                  </a:txBody>
                  <a:tcPr>
                    <a:solidFill>
                      <a:srgbClr val="3F5378"/>
                    </a:solidFill>
                  </a:tcPr>
                </a:tc>
                <a:tc>
                  <a:txBody>
                    <a:bodyPr/>
                    <a:lstStyle/>
                    <a:p>
                      <a:endParaRPr lang="en-US" dirty="0"/>
                    </a:p>
                  </a:txBody>
                  <a:tcPr>
                    <a:solidFill>
                      <a:srgbClr val="3F5378"/>
                    </a:solidFill>
                  </a:tcPr>
                </a:tc>
                <a:extLst>
                  <a:ext uri="{0D108BD9-81ED-4DB2-BD59-A6C34878D82A}">
                    <a16:rowId xmlns:a16="http://schemas.microsoft.com/office/drawing/2014/main" val="2657535324"/>
                  </a:ext>
                </a:extLst>
              </a:tr>
            </a:tbl>
          </a:graphicData>
        </a:graphic>
      </p:graphicFrame>
      <p:grpSp>
        <p:nvGrpSpPr>
          <p:cNvPr id="15" name="Group 14">
            <a:extLst>
              <a:ext uri="{FF2B5EF4-FFF2-40B4-BE49-F238E27FC236}">
                <a16:creationId xmlns:a16="http://schemas.microsoft.com/office/drawing/2014/main" id="{BAC76843-8ECD-4C5E-8559-42825392AF74}"/>
              </a:ext>
            </a:extLst>
          </p:cNvPr>
          <p:cNvGrpSpPr/>
          <p:nvPr/>
        </p:nvGrpSpPr>
        <p:grpSpPr>
          <a:xfrm>
            <a:off x="7002528" y="2928517"/>
            <a:ext cx="1590261" cy="185612"/>
            <a:chOff x="3633746" y="1717482"/>
            <a:chExt cx="1590261" cy="286247"/>
          </a:xfrm>
        </p:grpSpPr>
        <p:sp>
          <p:nvSpPr>
            <p:cNvPr id="14" name="Rectangle 13">
              <a:extLst>
                <a:ext uri="{FF2B5EF4-FFF2-40B4-BE49-F238E27FC236}">
                  <a16:creationId xmlns:a16="http://schemas.microsoft.com/office/drawing/2014/main" id="{30A97515-91E3-4430-8169-9E51ECDB5F01}"/>
                </a:ext>
              </a:extLst>
            </p:cNvPr>
            <p:cNvSpPr/>
            <p:nvPr/>
          </p:nvSpPr>
          <p:spPr>
            <a:xfrm>
              <a:off x="3633746" y="1717482"/>
              <a:ext cx="1264257" cy="286247"/>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C87CC3C-27ED-4316-93AA-A8B53CCB3112}"/>
                </a:ext>
              </a:extLst>
            </p:cNvPr>
            <p:cNvSpPr/>
            <p:nvPr/>
          </p:nvSpPr>
          <p:spPr>
            <a:xfrm>
              <a:off x="4808418" y="1717482"/>
              <a:ext cx="415589" cy="286247"/>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 name="Group 38">
            <a:extLst>
              <a:ext uri="{FF2B5EF4-FFF2-40B4-BE49-F238E27FC236}">
                <a16:creationId xmlns:a16="http://schemas.microsoft.com/office/drawing/2014/main" id="{23916510-C551-4736-BBC5-47F089ACD3EE}"/>
              </a:ext>
            </a:extLst>
          </p:cNvPr>
          <p:cNvGrpSpPr/>
          <p:nvPr/>
        </p:nvGrpSpPr>
        <p:grpSpPr>
          <a:xfrm>
            <a:off x="7002528" y="3239604"/>
            <a:ext cx="1590262" cy="185612"/>
            <a:chOff x="3633746" y="1717482"/>
            <a:chExt cx="1590262" cy="286247"/>
          </a:xfrm>
        </p:grpSpPr>
        <p:sp>
          <p:nvSpPr>
            <p:cNvPr id="40" name="Rectangle 39">
              <a:extLst>
                <a:ext uri="{FF2B5EF4-FFF2-40B4-BE49-F238E27FC236}">
                  <a16:creationId xmlns:a16="http://schemas.microsoft.com/office/drawing/2014/main" id="{8B7E08FD-37E4-4DCB-B543-C9B08526CEFD}"/>
                </a:ext>
              </a:extLst>
            </p:cNvPr>
            <p:cNvSpPr/>
            <p:nvPr/>
          </p:nvSpPr>
          <p:spPr>
            <a:xfrm>
              <a:off x="3633746" y="1717482"/>
              <a:ext cx="1036257" cy="286247"/>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F4FEFBCC-AD71-4C93-A910-B21C741BC250}"/>
                </a:ext>
              </a:extLst>
            </p:cNvPr>
            <p:cNvSpPr/>
            <p:nvPr/>
          </p:nvSpPr>
          <p:spPr>
            <a:xfrm>
              <a:off x="4670004" y="1717482"/>
              <a:ext cx="554004" cy="286247"/>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2" name="Group 41">
            <a:extLst>
              <a:ext uri="{FF2B5EF4-FFF2-40B4-BE49-F238E27FC236}">
                <a16:creationId xmlns:a16="http://schemas.microsoft.com/office/drawing/2014/main" id="{07EA1E87-49F9-4836-B157-8858240285CE}"/>
              </a:ext>
            </a:extLst>
          </p:cNvPr>
          <p:cNvGrpSpPr/>
          <p:nvPr/>
        </p:nvGrpSpPr>
        <p:grpSpPr>
          <a:xfrm>
            <a:off x="7002528" y="3541536"/>
            <a:ext cx="1590261" cy="185612"/>
            <a:chOff x="3633747" y="1717482"/>
            <a:chExt cx="1590261" cy="286247"/>
          </a:xfrm>
        </p:grpSpPr>
        <p:sp>
          <p:nvSpPr>
            <p:cNvPr id="43" name="Rectangle 42">
              <a:extLst>
                <a:ext uri="{FF2B5EF4-FFF2-40B4-BE49-F238E27FC236}">
                  <a16:creationId xmlns:a16="http://schemas.microsoft.com/office/drawing/2014/main" id="{89E4E9C5-74F7-42D1-BD30-73977BF6F5B1}"/>
                </a:ext>
              </a:extLst>
            </p:cNvPr>
            <p:cNvSpPr/>
            <p:nvPr/>
          </p:nvSpPr>
          <p:spPr>
            <a:xfrm>
              <a:off x="3633747" y="1717482"/>
              <a:ext cx="897844" cy="286247"/>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22BF6CB6-83C3-4AE9-B50D-5012C92AD695}"/>
                </a:ext>
              </a:extLst>
            </p:cNvPr>
            <p:cNvSpPr/>
            <p:nvPr/>
          </p:nvSpPr>
          <p:spPr>
            <a:xfrm>
              <a:off x="4531591" y="1717482"/>
              <a:ext cx="692417" cy="286247"/>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5" name="Group 44">
            <a:extLst>
              <a:ext uri="{FF2B5EF4-FFF2-40B4-BE49-F238E27FC236}">
                <a16:creationId xmlns:a16="http://schemas.microsoft.com/office/drawing/2014/main" id="{470CC9F2-DEE1-4B9C-A7D9-C0EC80CCDB3C}"/>
              </a:ext>
            </a:extLst>
          </p:cNvPr>
          <p:cNvGrpSpPr/>
          <p:nvPr/>
        </p:nvGrpSpPr>
        <p:grpSpPr>
          <a:xfrm>
            <a:off x="7002528" y="3851418"/>
            <a:ext cx="1590262" cy="185612"/>
            <a:chOff x="3633747" y="1717482"/>
            <a:chExt cx="1590262" cy="286247"/>
          </a:xfrm>
        </p:grpSpPr>
        <p:sp>
          <p:nvSpPr>
            <p:cNvPr id="46" name="Rectangle 45">
              <a:extLst>
                <a:ext uri="{FF2B5EF4-FFF2-40B4-BE49-F238E27FC236}">
                  <a16:creationId xmlns:a16="http://schemas.microsoft.com/office/drawing/2014/main" id="{9905D7AA-12C6-4E52-B9AD-EDCCEAB065C5}"/>
                </a:ext>
              </a:extLst>
            </p:cNvPr>
            <p:cNvSpPr/>
            <p:nvPr/>
          </p:nvSpPr>
          <p:spPr>
            <a:xfrm>
              <a:off x="3633747" y="1717482"/>
              <a:ext cx="764161" cy="286247"/>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3932E2A-1CC7-4E24-B6E2-BB5F2059F4D2}"/>
                </a:ext>
              </a:extLst>
            </p:cNvPr>
            <p:cNvSpPr/>
            <p:nvPr/>
          </p:nvSpPr>
          <p:spPr>
            <a:xfrm>
              <a:off x="4397909" y="1717482"/>
              <a:ext cx="826100" cy="286247"/>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8" name="Table 47">
            <a:extLst>
              <a:ext uri="{FF2B5EF4-FFF2-40B4-BE49-F238E27FC236}">
                <a16:creationId xmlns:a16="http://schemas.microsoft.com/office/drawing/2014/main" id="{818085CC-B03F-42AE-B52F-9A34D390C678}"/>
              </a:ext>
            </a:extLst>
          </p:cNvPr>
          <p:cNvGraphicFramePr>
            <a:graphicFrameLocks noGrp="1"/>
          </p:cNvGraphicFramePr>
          <p:nvPr>
            <p:extLst>
              <p:ext uri="{D42A27DB-BD31-4B8C-83A1-F6EECF244321}">
                <p14:modId xmlns:p14="http://schemas.microsoft.com/office/powerpoint/2010/main" val="3932352605"/>
              </p:ext>
            </p:extLst>
          </p:nvPr>
        </p:nvGraphicFramePr>
        <p:xfrm>
          <a:off x="3260035" y="1686082"/>
          <a:ext cx="5550682" cy="609600"/>
        </p:xfrm>
        <a:graphic>
          <a:graphicData uri="http://schemas.openxmlformats.org/drawingml/2006/table">
            <a:tbl>
              <a:tblPr firstRow="1" bandRow="1">
                <a:tableStyleId>{24B2CF47-7E0F-43D5-9168-355F742F046B}</a:tableStyleId>
              </a:tblPr>
              <a:tblGrid>
                <a:gridCol w="3563969">
                  <a:extLst>
                    <a:ext uri="{9D8B030D-6E8A-4147-A177-3AD203B41FA5}">
                      <a16:colId xmlns:a16="http://schemas.microsoft.com/office/drawing/2014/main" val="3823736573"/>
                    </a:ext>
                  </a:extLst>
                </a:gridCol>
                <a:gridCol w="1986713">
                  <a:extLst>
                    <a:ext uri="{9D8B030D-6E8A-4147-A177-3AD203B41FA5}">
                      <a16:colId xmlns:a16="http://schemas.microsoft.com/office/drawing/2014/main" val="3101817187"/>
                    </a:ext>
                  </a:extLst>
                </a:gridCol>
              </a:tblGrid>
              <a:tr h="269610">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rgbClr val="FF9800"/>
                          </a:solidFill>
                          <a:effectLst/>
                          <a:uLnTx/>
                          <a:uFillTx/>
                          <a:latin typeface="Roboto Condensed Light"/>
                          <a:ea typeface="Roboto Condensed Light"/>
                          <a:sym typeface="Roboto Condensed Light"/>
                        </a:rPr>
                        <a:t>Great Service</a:t>
                      </a:r>
                    </a:p>
                  </a:txBody>
                  <a:tcPr/>
                </a:tc>
                <a:tc>
                  <a:txBody>
                    <a:bodyPr/>
                    <a:lstStyle/>
                    <a:p>
                      <a:endParaRPr lang="en-US" sz="1400" dirty="0"/>
                    </a:p>
                  </a:txBody>
                  <a:tcPr/>
                </a:tc>
                <a:extLst>
                  <a:ext uri="{0D108BD9-81ED-4DB2-BD59-A6C34878D82A}">
                    <a16:rowId xmlns:a16="http://schemas.microsoft.com/office/drawing/2014/main" val="2490785102"/>
                  </a:ext>
                </a:extLst>
              </a:tr>
              <a:tr h="269610">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400" b="1" i="0" u="none" strike="noStrike" kern="0" cap="none" spc="0" normalizeH="0" baseline="0" noProof="0" dirty="0">
                          <a:ln>
                            <a:noFill/>
                          </a:ln>
                          <a:solidFill>
                            <a:schemeClr val="bg1"/>
                          </a:solidFill>
                          <a:effectLst/>
                          <a:uLnTx/>
                          <a:uFillTx/>
                          <a:latin typeface="Roboto Condensed Light"/>
                          <a:ea typeface="Roboto Condensed Light"/>
                          <a:sym typeface="Roboto Condensed Light"/>
                        </a:rPr>
                        <a:t>Final New Rating</a:t>
                      </a:r>
                    </a:p>
                  </a:txBody>
                  <a:tcPr>
                    <a:solidFill>
                      <a:srgbClr val="3F5378"/>
                    </a:solidFill>
                  </a:tcPr>
                </a:tc>
                <a:tc>
                  <a:txBody>
                    <a:bodyPr/>
                    <a:lstStyle/>
                    <a:p>
                      <a:endParaRPr lang="en-US" sz="1400" dirty="0">
                        <a:solidFill>
                          <a:schemeClr val="bg1"/>
                        </a:solidFill>
                      </a:endParaRPr>
                    </a:p>
                  </a:txBody>
                  <a:tcPr>
                    <a:solidFill>
                      <a:srgbClr val="3F5378"/>
                    </a:solidFill>
                  </a:tcPr>
                </a:tc>
                <a:extLst>
                  <a:ext uri="{0D108BD9-81ED-4DB2-BD59-A6C34878D82A}">
                    <a16:rowId xmlns:a16="http://schemas.microsoft.com/office/drawing/2014/main" val="1476287255"/>
                  </a:ext>
                </a:extLst>
              </a:tr>
            </a:tbl>
          </a:graphicData>
        </a:graphic>
      </p:graphicFrame>
      <p:graphicFrame>
        <p:nvGraphicFramePr>
          <p:cNvPr id="61" name="Table 60">
            <a:extLst>
              <a:ext uri="{FF2B5EF4-FFF2-40B4-BE49-F238E27FC236}">
                <a16:creationId xmlns:a16="http://schemas.microsoft.com/office/drawing/2014/main" id="{DB9664A9-232C-4CAF-9734-F4250F34933A}"/>
              </a:ext>
            </a:extLst>
          </p:cNvPr>
          <p:cNvGraphicFramePr>
            <a:graphicFrameLocks noGrp="1"/>
          </p:cNvGraphicFramePr>
          <p:nvPr>
            <p:extLst>
              <p:ext uri="{D42A27DB-BD31-4B8C-83A1-F6EECF244321}">
                <p14:modId xmlns:p14="http://schemas.microsoft.com/office/powerpoint/2010/main" val="1958458098"/>
              </p:ext>
            </p:extLst>
          </p:nvPr>
        </p:nvGraphicFramePr>
        <p:xfrm>
          <a:off x="311737" y="2571750"/>
          <a:ext cx="1743069" cy="862774"/>
        </p:xfrm>
        <a:graphic>
          <a:graphicData uri="http://schemas.openxmlformats.org/drawingml/2006/table">
            <a:tbl>
              <a:tblPr firstRow="1" bandRow="1">
                <a:tableStyleId>{24B2CF47-7E0F-43D5-9168-355F742F046B}</a:tableStyleId>
              </a:tblPr>
              <a:tblGrid>
                <a:gridCol w="1743069">
                  <a:extLst>
                    <a:ext uri="{9D8B030D-6E8A-4147-A177-3AD203B41FA5}">
                      <a16:colId xmlns:a16="http://schemas.microsoft.com/office/drawing/2014/main" val="3823736573"/>
                    </a:ext>
                  </a:extLst>
                </a:gridCol>
              </a:tblGrid>
              <a:tr h="431387">
                <a:tc>
                  <a:txBody>
                    <a:bodyPr/>
                    <a:lstStyle/>
                    <a:p>
                      <a:pPr marL="0" marR="0" lvl="0" indent="0" algn="ctr" defTabSz="914400" rtl="0" eaLnBrk="1" fontAlgn="auto" latinLnBrk="0" hangingPunct="1">
                        <a:lnSpc>
                          <a:spcPct val="100000"/>
                        </a:lnSpc>
                        <a:spcBef>
                          <a:spcPts val="600"/>
                        </a:spcBef>
                        <a:spcAft>
                          <a:spcPts val="0"/>
                        </a:spcAft>
                        <a:buClr>
                          <a:srgbClr val="000000"/>
                        </a:buClr>
                        <a:buSzPts val="1100"/>
                        <a:buFont typeface="Arial"/>
                        <a:buNone/>
                        <a:tabLst/>
                        <a:defRPr/>
                      </a:pPr>
                      <a:r>
                        <a:rPr kumimoji="0" lang="en-US" sz="1600" b="1" i="0" u="none" strike="noStrike" kern="0" cap="none" spc="0" normalizeH="0" baseline="0" noProof="0" dirty="0">
                          <a:ln>
                            <a:noFill/>
                          </a:ln>
                          <a:solidFill>
                            <a:srgbClr val="FF9800"/>
                          </a:solidFill>
                          <a:effectLst/>
                          <a:uLnTx/>
                          <a:uFillTx/>
                          <a:latin typeface="Roboto Condensed Light"/>
                          <a:ea typeface="Roboto Condensed Light"/>
                          <a:sym typeface="Roboto Condensed Light"/>
                        </a:rPr>
                        <a:t>Airbnb Rating</a:t>
                      </a:r>
                    </a:p>
                  </a:txBody>
                  <a:tcPr/>
                </a:tc>
                <a:extLst>
                  <a:ext uri="{0D108BD9-81ED-4DB2-BD59-A6C34878D82A}">
                    <a16:rowId xmlns:a16="http://schemas.microsoft.com/office/drawing/2014/main" val="2490785102"/>
                  </a:ext>
                </a:extLst>
              </a:tr>
              <a:tr h="431387">
                <a:tc>
                  <a:txBody>
                    <a:bodyPr/>
                    <a:lstStyle/>
                    <a:p>
                      <a:pPr marL="0" marR="0" lvl="0" indent="0" algn="l" defTabSz="914400" rtl="0" eaLnBrk="1" fontAlgn="auto" latinLnBrk="0" hangingPunct="1">
                        <a:lnSpc>
                          <a:spcPct val="100000"/>
                        </a:lnSpc>
                        <a:spcBef>
                          <a:spcPts val="600"/>
                        </a:spcBef>
                        <a:spcAft>
                          <a:spcPts val="0"/>
                        </a:spcAft>
                        <a:buClr>
                          <a:srgbClr val="000000"/>
                        </a:buClr>
                        <a:buSzPts val="1100"/>
                        <a:buFont typeface="Arial"/>
                        <a:buNone/>
                        <a:tabLst/>
                        <a:defRPr/>
                      </a:pPr>
                      <a:endParaRPr kumimoji="0" lang="en-US" sz="1600" b="1" i="0" u="none" strike="noStrike" kern="0" cap="none" spc="0" normalizeH="0" baseline="0" noProof="0" dirty="0">
                        <a:ln>
                          <a:noFill/>
                        </a:ln>
                        <a:solidFill>
                          <a:schemeClr val="tx1"/>
                        </a:solidFill>
                        <a:effectLst/>
                        <a:uLnTx/>
                        <a:uFillTx/>
                        <a:latin typeface="Roboto Condensed Light"/>
                        <a:ea typeface="Roboto Condensed Light"/>
                        <a:sym typeface="Roboto Condensed Light"/>
                      </a:endParaRPr>
                    </a:p>
                  </a:txBody>
                  <a:tcPr>
                    <a:solidFill>
                      <a:srgbClr val="3F5378"/>
                    </a:solidFill>
                  </a:tcPr>
                </a:tc>
                <a:extLst>
                  <a:ext uri="{0D108BD9-81ED-4DB2-BD59-A6C34878D82A}">
                    <a16:rowId xmlns:a16="http://schemas.microsoft.com/office/drawing/2014/main" val="1476287255"/>
                  </a:ext>
                </a:extLst>
              </a:tr>
            </a:tbl>
          </a:graphicData>
        </a:graphic>
      </p:graphicFrame>
      <p:grpSp>
        <p:nvGrpSpPr>
          <p:cNvPr id="62" name="Group 61">
            <a:extLst>
              <a:ext uri="{FF2B5EF4-FFF2-40B4-BE49-F238E27FC236}">
                <a16:creationId xmlns:a16="http://schemas.microsoft.com/office/drawing/2014/main" id="{9F349A36-0439-41CB-A097-46A8AF3D8451}"/>
              </a:ext>
            </a:extLst>
          </p:cNvPr>
          <p:cNvGrpSpPr/>
          <p:nvPr/>
        </p:nvGrpSpPr>
        <p:grpSpPr>
          <a:xfrm>
            <a:off x="385366" y="3074374"/>
            <a:ext cx="1590261" cy="286247"/>
            <a:chOff x="3633746" y="1717482"/>
            <a:chExt cx="1590261" cy="286247"/>
          </a:xfrm>
        </p:grpSpPr>
        <p:sp>
          <p:nvSpPr>
            <p:cNvPr id="63" name="Rectangle 62">
              <a:extLst>
                <a:ext uri="{FF2B5EF4-FFF2-40B4-BE49-F238E27FC236}">
                  <a16:creationId xmlns:a16="http://schemas.microsoft.com/office/drawing/2014/main" id="{1DD2755B-E60C-4481-8745-1A47C61DC2E9}"/>
                </a:ext>
              </a:extLst>
            </p:cNvPr>
            <p:cNvSpPr/>
            <p:nvPr/>
          </p:nvSpPr>
          <p:spPr>
            <a:xfrm>
              <a:off x="3633746" y="1717482"/>
              <a:ext cx="1264257" cy="286247"/>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A08F9D8A-B391-49D0-8658-2368119046DF}"/>
                </a:ext>
              </a:extLst>
            </p:cNvPr>
            <p:cNvSpPr/>
            <p:nvPr/>
          </p:nvSpPr>
          <p:spPr>
            <a:xfrm>
              <a:off x="4808418" y="1717482"/>
              <a:ext cx="415589" cy="286247"/>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5" name="Group 64">
            <a:extLst>
              <a:ext uri="{FF2B5EF4-FFF2-40B4-BE49-F238E27FC236}">
                <a16:creationId xmlns:a16="http://schemas.microsoft.com/office/drawing/2014/main" id="{DEA9C114-3989-4064-81E9-3ACD998DF796}"/>
              </a:ext>
            </a:extLst>
          </p:cNvPr>
          <p:cNvGrpSpPr/>
          <p:nvPr/>
        </p:nvGrpSpPr>
        <p:grpSpPr>
          <a:xfrm>
            <a:off x="7008744" y="1755910"/>
            <a:ext cx="1590261" cy="185612"/>
            <a:chOff x="3633746" y="1717482"/>
            <a:chExt cx="1590261" cy="286247"/>
          </a:xfrm>
        </p:grpSpPr>
        <p:sp>
          <p:nvSpPr>
            <p:cNvPr id="66" name="Rectangle 65">
              <a:extLst>
                <a:ext uri="{FF2B5EF4-FFF2-40B4-BE49-F238E27FC236}">
                  <a16:creationId xmlns:a16="http://schemas.microsoft.com/office/drawing/2014/main" id="{0DE0F9BD-F71D-4F97-80A6-497CA243330A}"/>
                </a:ext>
              </a:extLst>
            </p:cNvPr>
            <p:cNvSpPr/>
            <p:nvPr/>
          </p:nvSpPr>
          <p:spPr>
            <a:xfrm>
              <a:off x="3633746" y="1717482"/>
              <a:ext cx="1264257" cy="286247"/>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EBABE7AC-0F3E-4CE3-B83B-35A199193CDA}"/>
                </a:ext>
              </a:extLst>
            </p:cNvPr>
            <p:cNvSpPr/>
            <p:nvPr/>
          </p:nvSpPr>
          <p:spPr>
            <a:xfrm>
              <a:off x="4808418" y="1717482"/>
              <a:ext cx="415589" cy="286247"/>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8" name="Group 67">
            <a:extLst>
              <a:ext uri="{FF2B5EF4-FFF2-40B4-BE49-F238E27FC236}">
                <a16:creationId xmlns:a16="http://schemas.microsoft.com/office/drawing/2014/main" id="{3B6F8876-69C0-4FA4-AC1A-0A84C186C50A}"/>
              </a:ext>
            </a:extLst>
          </p:cNvPr>
          <p:cNvGrpSpPr/>
          <p:nvPr/>
        </p:nvGrpSpPr>
        <p:grpSpPr>
          <a:xfrm>
            <a:off x="7002528" y="2056930"/>
            <a:ext cx="1590261" cy="185612"/>
            <a:chOff x="3633746" y="1717482"/>
            <a:chExt cx="1590261" cy="286247"/>
          </a:xfrm>
        </p:grpSpPr>
        <p:sp>
          <p:nvSpPr>
            <p:cNvPr id="69" name="Rectangle 68">
              <a:extLst>
                <a:ext uri="{FF2B5EF4-FFF2-40B4-BE49-F238E27FC236}">
                  <a16:creationId xmlns:a16="http://schemas.microsoft.com/office/drawing/2014/main" id="{8AAEA33C-B840-4D03-A42F-E2A669F25505}"/>
                </a:ext>
              </a:extLst>
            </p:cNvPr>
            <p:cNvSpPr/>
            <p:nvPr/>
          </p:nvSpPr>
          <p:spPr>
            <a:xfrm>
              <a:off x="3633746" y="1717482"/>
              <a:ext cx="1264257" cy="286247"/>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895CB41A-E9D0-4FFA-8524-C67A7F879AC9}"/>
                </a:ext>
              </a:extLst>
            </p:cNvPr>
            <p:cNvSpPr/>
            <p:nvPr/>
          </p:nvSpPr>
          <p:spPr>
            <a:xfrm>
              <a:off x="4808418" y="1717482"/>
              <a:ext cx="415589" cy="286247"/>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1" name="Google Shape;193;p12">
            <a:extLst>
              <a:ext uri="{FF2B5EF4-FFF2-40B4-BE49-F238E27FC236}">
                <a16:creationId xmlns:a16="http://schemas.microsoft.com/office/drawing/2014/main" id="{8D8DC038-6754-4479-B3CB-734076686B31}"/>
              </a:ext>
            </a:extLst>
          </p:cNvPr>
          <p:cNvSpPr txBox="1">
            <a:spLocks noGrp="1"/>
          </p:cNvSpPr>
          <p:nvPr>
            <p:ph type="body" idx="1"/>
          </p:nvPr>
        </p:nvSpPr>
        <p:spPr>
          <a:xfrm>
            <a:off x="3218694" y="1315390"/>
            <a:ext cx="1944828" cy="406847"/>
          </a:xfrm>
          <a:prstGeom prst="rect">
            <a:avLst/>
          </a:prstGeom>
        </p:spPr>
        <p:txBody>
          <a:bodyPr spcFirstLastPara="1" wrap="square" lIns="91425" tIns="91425" rIns="91425" bIns="91425" anchor="t" anchorCtr="0">
            <a:noAutofit/>
          </a:bodyPr>
          <a:lstStyle/>
          <a:p>
            <a:pPr marL="0" lvl="0" indent="0" algn="l" rtl="0">
              <a:spcBef>
                <a:spcPts val="600"/>
              </a:spcBef>
              <a:spcAft>
                <a:spcPts val="1000"/>
              </a:spcAft>
              <a:buNone/>
            </a:pPr>
            <a:r>
              <a:rPr lang="en-US" sz="1400" b="1" dirty="0"/>
              <a:t>Review: Great Service</a:t>
            </a:r>
            <a:endParaRPr sz="1400" b="1" dirty="0"/>
          </a:p>
        </p:txBody>
      </p:sp>
      <p:sp>
        <p:nvSpPr>
          <p:cNvPr id="72" name="Google Shape;193;p12">
            <a:extLst>
              <a:ext uri="{FF2B5EF4-FFF2-40B4-BE49-F238E27FC236}">
                <a16:creationId xmlns:a16="http://schemas.microsoft.com/office/drawing/2014/main" id="{F3634FAD-8BEA-4D37-A985-96DA74DCF762}"/>
              </a:ext>
            </a:extLst>
          </p:cNvPr>
          <p:cNvSpPr txBox="1">
            <a:spLocks/>
          </p:cNvSpPr>
          <p:nvPr/>
        </p:nvSpPr>
        <p:spPr>
          <a:xfrm>
            <a:off x="3186454" y="2282792"/>
            <a:ext cx="5624263" cy="4068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1pPr>
            <a:lvl2pPr marL="914400" marR="0" lvl="1"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2pPr>
            <a:lvl3pPr marL="1371600" marR="0" lvl="2"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3pPr>
            <a:lvl4pPr marL="1828800" marR="0" lvl="3"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4pPr>
            <a:lvl5pPr marL="2286000" marR="0" lvl="4"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5pPr>
            <a:lvl6pPr marL="2743200" marR="0" lvl="5"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6pPr>
            <a:lvl7pPr marL="3200400" marR="0" lvl="6"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7pPr>
            <a:lvl8pPr marL="3657600" marR="0" lvl="7"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8pPr>
            <a:lvl9pPr marL="4114800" marR="0" lvl="8" indent="-355600" algn="l" rtl="0">
              <a:lnSpc>
                <a:spcPct val="100000"/>
              </a:lnSpc>
              <a:spcBef>
                <a:spcPts val="1000"/>
              </a:spcBef>
              <a:spcAft>
                <a:spcPts val="100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9pPr>
          </a:lstStyle>
          <a:p>
            <a:pPr marL="0" indent="0">
              <a:spcAft>
                <a:spcPts val="1000"/>
              </a:spcAft>
              <a:buNone/>
            </a:pPr>
            <a:r>
              <a:rPr lang="en-US" sz="1400" b="1" dirty="0"/>
              <a:t>Review: Great Service, but room could be available on time. Rooms could be cleaner. Overall service could be better </a:t>
            </a:r>
          </a:p>
        </p:txBody>
      </p:sp>
      <p:sp>
        <p:nvSpPr>
          <p:cNvPr id="16" name="Trapezoid 15">
            <a:extLst>
              <a:ext uri="{FF2B5EF4-FFF2-40B4-BE49-F238E27FC236}">
                <a16:creationId xmlns:a16="http://schemas.microsoft.com/office/drawing/2014/main" id="{84A7DCDE-5D6E-4F54-8B88-1ECE39504B7C}"/>
              </a:ext>
            </a:extLst>
          </p:cNvPr>
          <p:cNvSpPr/>
          <p:nvPr/>
        </p:nvSpPr>
        <p:spPr>
          <a:xfrm rot="16200000">
            <a:off x="1297150" y="2488080"/>
            <a:ext cx="2708328" cy="1104335"/>
          </a:xfrm>
          <a:prstGeom prst="trapezoid">
            <a:avLst>
              <a:gd name="adj" fmla="val 106053"/>
            </a:avLst>
          </a:prstGeom>
          <a:solidFill>
            <a:srgbClr val="C7D3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1" name="Group 80">
            <a:extLst>
              <a:ext uri="{FF2B5EF4-FFF2-40B4-BE49-F238E27FC236}">
                <a16:creationId xmlns:a16="http://schemas.microsoft.com/office/drawing/2014/main" id="{D8240CD8-FF68-4AFE-916E-85E2E7A504D7}"/>
              </a:ext>
            </a:extLst>
          </p:cNvPr>
          <p:cNvGrpSpPr/>
          <p:nvPr/>
        </p:nvGrpSpPr>
        <p:grpSpPr>
          <a:xfrm>
            <a:off x="7002528" y="4143166"/>
            <a:ext cx="1590262" cy="185612"/>
            <a:chOff x="3633747" y="1717482"/>
            <a:chExt cx="1590262" cy="286247"/>
          </a:xfrm>
        </p:grpSpPr>
        <p:sp>
          <p:nvSpPr>
            <p:cNvPr id="82" name="Rectangle 81">
              <a:extLst>
                <a:ext uri="{FF2B5EF4-FFF2-40B4-BE49-F238E27FC236}">
                  <a16:creationId xmlns:a16="http://schemas.microsoft.com/office/drawing/2014/main" id="{4D38E669-CE30-4E63-83A0-A3EB324B594B}"/>
                </a:ext>
              </a:extLst>
            </p:cNvPr>
            <p:cNvSpPr/>
            <p:nvPr/>
          </p:nvSpPr>
          <p:spPr>
            <a:xfrm>
              <a:off x="3633747" y="1717482"/>
              <a:ext cx="764161" cy="286247"/>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953974CA-1B29-43E0-BF90-5B155C2E3A27}"/>
                </a:ext>
              </a:extLst>
            </p:cNvPr>
            <p:cNvSpPr/>
            <p:nvPr/>
          </p:nvSpPr>
          <p:spPr>
            <a:xfrm>
              <a:off x="4397909" y="1717482"/>
              <a:ext cx="826100" cy="286247"/>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99920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Analysis approach</a:t>
            </a:r>
            <a:endParaRPr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a:solidFill>
                  <a:srgbClr val="3F5378"/>
                </a:solidFill>
                <a:latin typeface="Roboto Condensed"/>
                <a:ea typeface="Roboto Condensed"/>
                <a:cs typeface="Roboto Condensed"/>
                <a:sym typeface="Roboto Condensed"/>
              </a:rPr>
              <a:t>3</a:t>
            </a:r>
            <a:endParaRPr sz="3000" b="1" dirty="0">
              <a:solidFill>
                <a:srgbClr val="3F5378"/>
              </a:solidFill>
              <a:latin typeface="Roboto Condensed"/>
              <a:ea typeface="Roboto Condensed"/>
              <a:cs typeface="Roboto Condensed"/>
              <a:sym typeface="Roboto Condensed"/>
            </a:endParaRPr>
          </a:p>
        </p:txBody>
      </p:sp>
      <p:sp>
        <p:nvSpPr>
          <p:cNvPr id="11" name="Google Shape;222;p14">
            <a:extLst>
              <a:ext uri="{FF2B5EF4-FFF2-40B4-BE49-F238E27FC236}">
                <a16:creationId xmlns:a16="http://schemas.microsoft.com/office/drawing/2014/main" id="{2E54F695-3F07-4E3F-A7E5-F3B05C5BD7F4}"/>
              </a:ext>
            </a:extLst>
          </p:cNvPr>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US" dirty="0"/>
              <a:t>How do we calculate the new ratings?</a:t>
            </a:r>
            <a:endParaRPr dirty="0"/>
          </a:p>
        </p:txBody>
      </p:sp>
    </p:spTree>
    <p:extLst>
      <p:ext uri="{BB962C8B-B14F-4D97-AF65-F5344CB8AC3E}">
        <p14:creationId xmlns:p14="http://schemas.microsoft.com/office/powerpoint/2010/main" val="213924527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Implementation Algorithm</a:t>
            </a:r>
            <a:endParaRPr dirty="0"/>
          </a:p>
        </p:txBody>
      </p:sp>
      <p:sp>
        <p:nvSpPr>
          <p:cNvPr id="192" name="Google Shape;192;p1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grpSp>
        <p:nvGrpSpPr>
          <p:cNvPr id="194" name="Google Shape;194;p12"/>
          <p:cNvGrpSpPr/>
          <p:nvPr/>
        </p:nvGrpSpPr>
        <p:grpSpPr>
          <a:xfrm>
            <a:off x="293683" y="574116"/>
            <a:ext cx="309041" cy="403123"/>
            <a:chOff x="590250" y="244200"/>
            <a:chExt cx="407975" cy="532175"/>
          </a:xfrm>
        </p:grpSpPr>
        <p:sp>
          <p:nvSpPr>
            <p:cNvPr id="195" name="Google Shape;195;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98" name="Picture 2" descr="Related image">
            <a:extLst>
              <a:ext uri="{FF2B5EF4-FFF2-40B4-BE49-F238E27FC236}">
                <a16:creationId xmlns:a16="http://schemas.microsoft.com/office/drawing/2014/main" id="{2FD1BFA8-FC03-401A-BA0A-FC12510417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04" y="2240519"/>
            <a:ext cx="1269345" cy="1583919"/>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Group 14">
            <a:extLst>
              <a:ext uri="{FF2B5EF4-FFF2-40B4-BE49-F238E27FC236}">
                <a16:creationId xmlns:a16="http://schemas.microsoft.com/office/drawing/2014/main" id="{332F65EC-23FF-4FAA-BA7B-0C032DE4185C}"/>
              </a:ext>
            </a:extLst>
          </p:cNvPr>
          <p:cNvGrpSpPr/>
          <p:nvPr/>
        </p:nvGrpSpPr>
        <p:grpSpPr>
          <a:xfrm>
            <a:off x="2027100" y="1933012"/>
            <a:ext cx="1899434" cy="2101797"/>
            <a:chOff x="1685193" y="1551350"/>
            <a:chExt cx="1899434" cy="2101797"/>
          </a:xfrm>
        </p:grpSpPr>
        <p:sp>
          <p:nvSpPr>
            <p:cNvPr id="12" name="Rectangle 11">
              <a:extLst>
                <a:ext uri="{FF2B5EF4-FFF2-40B4-BE49-F238E27FC236}">
                  <a16:creationId xmlns:a16="http://schemas.microsoft.com/office/drawing/2014/main" id="{221056DB-1FA0-4CBE-9D32-8C568B0EB630}"/>
                </a:ext>
              </a:extLst>
            </p:cNvPr>
            <p:cNvSpPr/>
            <p:nvPr/>
          </p:nvSpPr>
          <p:spPr>
            <a:xfrm>
              <a:off x="1685193" y="1551350"/>
              <a:ext cx="1899434" cy="882074"/>
            </a:xfrm>
            <a:prstGeom prst="rect">
              <a:avLst/>
            </a:prstGeom>
            <a:ln>
              <a:solidFill>
                <a:srgbClr val="3F5378"/>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4100" name="Picture 4" descr="Related image">
              <a:extLst>
                <a:ext uri="{FF2B5EF4-FFF2-40B4-BE49-F238E27FC236}">
                  <a16:creationId xmlns:a16="http://schemas.microsoft.com/office/drawing/2014/main" id="{F1C8F7A8-647D-4E97-B8B7-707FC97A2E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2465" y="1655883"/>
              <a:ext cx="673007" cy="673007"/>
            </a:xfrm>
            <a:prstGeom prst="rect">
              <a:avLst/>
            </a:prstGeom>
            <a:noFill/>
            <a:extLst>
              <a:ext uri="{909E8E84-426E-40DD-AFC4-6F175D3DCCD1}">
                <a14:hiddenFill xmlns:a14="http://schemas.microsoft.com/office/drawing/2010/main">
                  <a:solidFill>
                    <a:srgbClr val="FFFFFF"/>
                  </a:solidFill>
                </a14:hiddenFill>
              </a:ext>
            </a:extLst>
          </p:spPr>
        </p:pic>
        <p:sp>
          <p:nvSpPr>
            <p:cNvPr id="48" name="Rectangle 47">
              <a:extLst>
                <a:ext uri="{FF2B5EF4-FFF2-40B4-BE49-F238E27FC236}">
                  <a16:creationId xmlns:a16="http://schemas.microsoft.com/office/drawing/2014/main" id="{9BB6889B-6661-4530-936F-8F6129BC7A35}"/>
                </a:ext>
              </a:extLst>
            </p:cNvPr>
            <p:cNvSpPr/>
            <p:nvPr/>
          </p:nvSpPr>
          <p:spPr>
            <a:xfrm>
              <a:off x="1685193" y="2443512"/>
              <a:ext cx="1899434" cy="1209635"/>
            </a:xfrm>
            <a:prstGeom prst="rect">
              <a:avLst/>
            </a:prstGeom>
            <a:ln>
              <a:solidFill>
                <a:srgbClr val="3F5378"/>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Review data scraped from the Airbnb website and cleaned for analysis using Google API</a:t>
              </a:r>
            </a:p>
          </p:txBody>
        </p:sp>
      </p:grpSp>
      <p:grpSp>
        <p:nvGrpSpPr>
          <p:cNvPr id="18" name="Group 17">
            <a:extLst>
              <a:ext uri="{FF2B5EF4-FFF2-40B4-BE49-F238E27FC236}">
                <a16:creationId xmlns:a16="http://schemas.microsoft.com/office/drawing/2014/main" id="{FF295D08-EFA7-41AE-8527-31EBA43C6208}"/>
              </a:ext>
            </a:extLst>
          </p:cNvPr>
          <p:cNvGrpSpPr/>
          <p:nvPr/>
        </p:nvGrpSpPr>
        <p:grpSpPr>
          <a:xfrm>
            <a:off x="4425684" y="1933012"/>
            <a:ext cx="1899434" cy="2101797"/>
            <a:chOff x="4425684" y="1933012"/>
            <a:chExt cx="1899434" cy="2101797"/>
          </a:xfrm>
        </p:grpSpPr>
        <p:grpSp>
          <p:nvGrpSpPr>
            <p:cNvPr id="55" name="Group 54">
              <a:extLst>
                <a:ext uri="{FF2B5EF4-FFF2-40B4-BE49-F238E27FC236}">
                  <a16:creationId xmlns:a16="http://schemas.microsoft.com/office/drawing/2014/main" id="{730A8F48-E250-4F36-9046-9AC0648B8580}"/>
                </a:ext>
              </a:extLst>
            </p:cNvPr>
            <p:cNvGrpSpPr/>
            <p:nvPr/>
          </p:nvGrpSpPr>
          <p:grpSpPr>
            <a:xfrm>
              <a:off x="4425684" y="1933012"/>
              <a:ext cx="1899434" cy="2101797"/>
              <a:chOff x="1685193" y="1551350"/>
              <a:chExt cx="1899434" cy="2101797"/>
            </a:xfrm>
          </p:grpSpPr>
          <p:sp>
            <p:nvSpPr>
              <p:cNvPr id="56" name="Rectangle 55">
                <a:extLst>
                  <a:ext uri="{FF2B5EF4-FFF2-40B4-BE49-F238E27FC236}">
                    <a16:creationId xmlns:a16="http://schemas.microsoft.com/office/drawing/2014/main" id="{A3CADCDF-F8C3-4961-A7C4-8723758646BD}"/>
                  </a:ext>
                </a:extLst>
              </p:cNvPr>
              <p:cNvSpPr/>
              <p:nvPr/>
            </p:nvSpPr>
            <p:spPr>
              <a:xfrm>
                <a:off x="1685193" y="1551350"/>
                <a:ext cx="1899434" cy="882074"/>
              </a:xfrm>
              <a:prstGeom prst="rect">
                <a:avLst/>
              </a:prstGeom>
              <a:ln>
                <a:solidFill>
                  <a:srgbClr val="3F5378"/>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8" name="Rectangle 57">
                <a:extLst>
                  <a:ext uri="{FF2B5EF4-FFF2-40B4-BE49-F238E27FC236}">
                    <a16:creationId xmlns:a16="http://schemas.microsoft.com/office/drawing/2014/main" id="{B5E80F42-836C-4A7E-B59F-F60D0C71058B}"/>
                  </a:ext>
                </a:extLst>
              </p:cNvPr>
              <p:cNvSpPr/>
              <p:nvPr/>
            </p:nvSpPr>
            <p:spPr>
              <a:xfrm>
                <a:off x="1685193" y="2443512"/>
                <a:ext cx="1899434" cy="1209635"/>
              </a:xfrm>
              <a:prstGeom prst="rect">
                <a:avLst/>
              </a:prstGeom>
              <a:ln>
                <a:solidFill>
                  <a:srgbClr val="3F5378"/>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Natural Language API identifies the language and performs sentiment analysis**</a:t>
                </a:r>
              </a:p>
            </p:txBody>
          </p:sp>
        </p:grpSp>
        <p:pic>
          <p:nvPicPr>
            <p:cNvPr id="51" name="Picture 6" descr="Image result for google cloud clip">
              <a:extLst>
                <a:ext uri="{FF2B5EF4-FFF2-40B4-BE49-F238E27FC236}">
                  <a16:creationId xmlns:a16="http://schemas.microsoft.com/office/drawing/2014/main" id="{79F514F6-E14E-4868-88C1-AC2CECD9B21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75380" y="1994109"/>
              <a:ext cx="741138" cy="74113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9" name="Group 18">
            <a:extLst>
              <a:ext uri="{FF2B5EF4-FFF2-40B4-BE49-F238E27FC236}">
                <a16:creationId xmlns:a16="http://schemas.microsoft.com/office/drawing/2014/main" id="{E54670A3-9A7B-4103-953B-349200FFB878}"/>
              </a:ext>
            </a:extLst>
          </p:cNvPr>
          <p:cNvGrpSpPr/>
          <p:nvPr/>
        </p:nvGrpSpPr>
        <p:grpSpPr>
          <a:xfrm>
            <a:off x="6828026" y="1933012"/>
            <a:ext cx="1899434" cy="2101797"/>
            <a:chOff x="6828026" y="1933012"/>
            <a:chExt cx="1899434" cy="2101797"/>
          </a:xfrm>
        </p:grpSpPr>
        <p:grpSp>
          <p:nvGrpSpPr>
            <p:cNvPr id="59" name="Group 58">
              <a:extLst>
                <a:ext uri="{FF2B5EF4-FFF2-40B4-BE49-F238E27FC236}">
                  <a16:creationId xmlns:a16="http://schemas.microsoft.com/office/drawing/2014/main" id="{83FC18D8-9F74-4495-9ADF-F09F580D5E9A}"/>
                </a:ext>
              </a:extLst>
            </p:cNvPr>
            <p:cNvGrpSpPr/>
            <p:nvPr/>
          </p:nvGrpSpPr>
          <p:grpSpPr>
            <a:xfrm>
              <a:off x="6828026" y="1933012"/>
              <a:ext cx="1899434" cy="2101797"/>
              <a:chOff x="1685193" y="1551350"/>
              <a:chExt cx="1899434" cy="2101797"/>
            </a:xfrm>
          </p:grpSpPr>
          <p:sp>
            <p:nvSpPr>
              <p:cNvPr id="60" name="Rectangle 59">
                <a:extLst>
                  <a:ext uri="{FF2B5EF4-FFF2-40B4-BE49-F238E27FC236}">
                    <a16:creationId xmlns:a16="http://schemas.microsoft.com/office/drawing/2014/main" id="{B141632F-53B4-4A03-8559-ADB8756BA43F}"/>
                  </a:ext>
                </a:extLst>
              </p:cNvPr>
              <p:cNvSpPr/>
              <p:nvPr/>
            </p:nvSpPr>
            <p:spPr>
              <a:xfrm>
                <a:off x="1685193" y="1551350"/>
                <a:ext cx="1899434" cy="882074"/>
              </a:xfrm>
              <a:prstGeom prst="rect">
                <a:avLst/>
              </a:prstGeom>
              <a:ln>
                <a:solidFill>
                  <a:srgbClr val="3F5378"/>
                </a:solidFill>
              </a:ln>
            </p:spPr>
            <p:style>
              <a:lnRef idx="2">
                <a:schemeClr val="accent6"/>
              </a:lnRef>
              <a:fillRef idx="1">
                <a:schemeClr val="lt1"/>
              </a:fillRef>
              <a:effectRef idx="0">
                <a:schemeClr val="accent6"/>
              </a:effectRef>
              <a:fontRef idx="minor">
                <a:schemeClr val="dk1"/>
              </a:fontRef>
            </p:style>
            <p:txBody>
              <a:bodyPr rtlCol="0" anchor="t"/>
              <a:lstStyle/>
              <a:p>
                <a:pPr algn="r"/>
                <a:r>
                  <a:rPr lang="en-US" dirty="0"/>
                  <a:t>*</a:t>
                </a:r>
              </a:p>
            </p:txBody>
          </p:sp>
          <p:sp>
            <p:nvSpPr>
              <p:cNvPr id="61" name="Rectangle 60">
                <a:extLst>
                  <a:ext uri="{FF2B5EF4-FFF2-40B4-BE49-F238E27FC236}">
                    <a16:creationId xmlns:a16="http://schemas.microsoft.com/office/drawing/2014/main" id="{DDB5EB76-D135-4EB5-BE6B-56F4AC9BC7C5}"/>
                  </a:ext>
                </a:extLst>
              </p:cNvPr>
              <p:cNvSpPr/>
              <p:nvPr/>
            </p:nvSpPr>
            <p:spPr>
              <a:xfrm>
                <a:off x="1685193" y="2443512"/>
                <a:ext cx="1899434" cy="1209635"/>
              </a:xfrm>
              <a:prstGeom prst="rect">
                <a:avLst/>
              </a:prstGeom>
              <a:ln>
                <a:solidFill>
                  <a:srgbClr val="3F5378"/>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Each review is assigned a score indicating the emotion of a review and a magnitude indicating how emotional it is</a:t>
                </a:r>
              </a:p>
            </p:txBody>
          </p:sp>
        </p:grpSp>
        <p:pic>
          <p:nvPicPr>
            <p:cNvPr id="62" name="Picture 16" descr="Image result for sentiment analysis clip art">
              <a:extLst>
                <a:ext uri="{FF2B5EF4-FFF2-40B4-BE49-F238E27FC236}">
                  <a16:creationId xmlns:a16="http://schemas.microsoft.com/office/drawing/2014/main" id="{AC99EAE3-2436-436F-A027-A4ECFF68B8E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18616" y="2137152"/>
              <a:ext cx="1546465" cy="541263"/>
            </a:xfrm>
            <a:prstGeom prst="rect">
              <a:avLst/>
            </a:prstGeom>
            <a:noFill/>
            <a:extLst>
              <a:ext uri="{909E8E84-426E-40DD-AFC4-6F175D3DCCD1}">
                <a14:hiddenFill xmlns:a14="http://schemas.microsoft.com/office/drawing/2010/main">
                  <a:solidFill>
                    <a:srgbClr val="FFFFFF"/>
                  </a:solidFill>
                </a14:hiddenFill>
              </a:ext>
            </a:extLst>
          </p:spPr>
        </p:pic>
      </p:grpSp>
      <p:sp>
        <p:nvSpPr>
          <p:cNvPr id="63" name="Trapezoid 62">
            <a:extLst>
              <a:ext uri="{FF2B5EF4-FFF2-40B4-BE49-F238E27FC236}">
                <a16:creationId xmlns:a16="http://schemas.microsoft.com/office/drawing/2014/main" id="{4CC0185C-383B-4BC0-9C2E-05C43168D68E}"/>
              </a:ext>
            </a:extLst>
          </p:cNvPr>
          <p:cNvSpPr/>
          <p:nvPr/>
        </p:nvSpPr>
        <p:spPr>
          <a:xfrm rot="16200000">
            <a:off x="929425" y="2860452"/>
            <a:ext cx="1386356" cy="344052"/>
          </a:xfrm>
          <a:prstGeom prst="trapezoid">
            <a:avLst>
              <a:gd name="adj" fmla="val 106053"/>
            </a:avLst>
          </a:prstGeom>
          <a:solidFill>
            <a:srgbClr val="C7D3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Isosceles Triangle 15">
            <a:extLst>
              <a:ext uri="{FF2B5EF4-FFF2-40B4-BE49-F238E27FC236}">
                <a16:creationId xmlns:a16="http://schemas.microsoft.com/office/drawing/2014/main" id="{CC7897E4-1A81-4BC3-B841-C5BE31E628A2}"/>
              </a:ext>
            </a:extLst>
          </p:cNvPr>
          <p:cNvSpPr/>
          <p:nvPr/>
        </p:nvSpPr>
        <p:spPr>
          <a:xfrm rot="5400000">
            <a:off x="3817507" y="2900959"/>
            <a:ext cx="764911" cy="263038"/>
          </a:xfrm>
          <a:prstGeom prst="triangle">
            <a:avLst/>
          </a:prstGeom>
          <a:solidFill>
            <a:srgbClr val="C7D3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Isosceles Triangle 65">
            <a:extLst>
              <a:ext uri="{FF2B5EF4-FFF2-40B4-BE49-F238E27FC236}">
                <a16:creationId xmlns:a16="http://schemas.microsoft.com/office/drawing/2014/main" id="{F774F6FD-FA41-479F-9E28-895C1AE38F30}"/>
              </a:ext>
            </a:extLst>
          </p:cNvPr>
          <p:cNvSpPr/>
          <p:nvPr/>
        </p:nvSpPr>
        <p:spPr>
          <a:xfrm rot="5400000">
            <a:off x="6211234" y="2900960"/>
            <a:ext cx="764911" cy="263038"/>
          </a:xfrm>
          <a:prstGeom prst="triangle">
            <a:avLst/>
          </a:prstGeom>
          <a:solidFill>
            <a:srgbClr val="C7D3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Isosceles Triangle 67">
            <a:extLst>
              <a:ext uri="{FF2B5EF4-FFF2-40B4-BE49-F238E27FC236}">
                <a16:creationId xmlns:a16="http://schemas.microsoft.com/office/drawing/2014/main" id="{CBE7DBED-8226-4BB4-B175-E5170EDE3FB2}"/>
              </a:ext>
            </a:extLst>
          </p:cNvPr>
          <p:cNvSpPr/>
          <p:nvPr/>
        </p:nvSpPr>
        <p:spPr>
          <a:xfrm rot="5400000">
            <a:off x="8567152" y="2900960"/>
            <a:ext cx="764911" cy="263038"/>
          </a:xfrm>
          <a:prstGeom prst="triangle">
            <a:avLst/>
          </a:prstGeom>
          <a:solidFill>
            <a:srgbClr val="C7D3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Google Shape;191;p12">
            <a:extLst>
              <a:ext uri="{FF2B5EF4-FFF2-40B4-BE49-F238E27FC236}">
                <a16:creationId xmlns:a16="http://schemas.microsoft.com/office/drawing/2014/main" id="{82D9F8FC-87F3-4B0E-9872-DE6D3CC39E41}"/>
              </a:ext>
            </a:extLst>
          </p:cNvPr>
          <p:cNvSpPr txBox="1">
            <a:spLocks/>
          </p:cNvSpPr>
          <p:nvPr/>
        </p:nvSpPr>
        <p:spPr>
          <a:xfrm>
            <a:off x="-14521" y="4444391"/>
            <a:ext cx="5982675" cy="5966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1pPr>
            <a:lvl2pPr marL="914400" marR="0" lvl="1"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2pPr>
            <a:lvl3pPr marL="1371600" marR="0" lvl="2"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3pPr>
            <a:lvl4pPr marL="1828800" marR="0" lvl="3"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4pPr>
            <a:lvl5pPr marL="2286000" marR="0" lvl="4"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5pPr>
            <a:lvl6pPr marL="2743200" marR="0" lvl="5"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6pPr>
            <a:lvl7pPr marL="3200400" marR="0" lvl="6"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7pPr>
            <a:lvl8pPr marL="3657600" marR="0" lvl="7" indent="-355600" algn="l" rtl="0">
              <a:lnSpc>
                <a:spcPct val="100000"/>
              </a:lnSpc>
              <a:spcBef>
                <a:spcPts val="1000"/>
              </a:spcBef>
              <a:spcAft>
                <a:spcPts val="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8pPr>
            <a:lvl9pPr marL="4114800" marR="0" lvl="8" indent="-355600" algn="l" rtl="0">
              <a:lnSpc>
                <a:spcPct val="100000"/>
              </a:lnSpc>
              <a:spcBef>
                <a:spcPts val="1000"/>
              </a:spcBef>
              <a:spcAft>
                <a:spcPts val="1000"/>
              </a:spcAft>
              <a:buClr>
                <a:srgbClr val="C7D3E6"/>
              </a:buClr>
              <a:buSzPts val="2000"/>
              <a:buFont typeface="Roboto Condensed Light"/>
              <a:buChar char="▻"/>
              <a:defRPr sz="2000" b="0" i="0" u="none" strike="noStrike" cap="none">
                <a:solidFill>
                  <a:srgbClr val="263248"/>
                </a:solidFill>
                <a:latin typeface="Roboto Condensed Light"/>
                <a:ea typeface="Roboto Condensed Light"/>
                <a:cs typeface="Roboto Condensed Light"/>
                <a:sym typeface="Roboto Condensed Light"/>
              </a:defRPr>
            </a:lvl9pPr>
          </a:lstStyle>
          <a:p>
            <a:pPr marL="0" indent="0">
              <a:spcBef>
                <a:spcPts val="0"/>
              </a:spcBef>
              <a:buNone/>
            </a:pPr>
            <a:r>
              <a:rPr lang="en-US" sz="1000" i="1" dirty="0">
                <a:solidFill>
                  <a:srgbClr val="3F5378"/>
                </a:solidFill>
              </a:rPr>
              <a:t>* Output used:</a:t>
            </a:r>
          </a:p>
          <a:p>
            <a:pPr marL="171450" indent="-171450">
              <a:spcBef>
                <a:spcPts val="0"/>
              </a:spcBef>
              <a:buFont typeface="Arial" panose="020B0604020202020204" pitchFamily="34" charset="0"/>
              <a:buChar char="•"/>
            </a:pPr>
            <a:r>
              <a:rPr lang="en-US" sz="1000" i="1" dirty="0">
                <a:solidFill>
                  <a:srgbClr val="3F5378"/>
                </a:solidFill>
              </a:rPr>
              <a:t>Score: Emotion of review</a:t>
            </a:r>
          </a:p>
          <a:p>
            <a:pPr marL="171450" indent="-171450">
              <a:spcBef>
                <a:spcPts val="0"/>
              </a:spcBef>
              <a:buFont typeface="Arial" panose="020B0604020202020204" pitchFamily="34" charset="0"/>
              <a:buChar char="•"/>
            </a:pPr>
            <a:r>
              <a:rPr lang="en-US" sz="1000" i="1" dirty="0">
                <a:solidFill>
                  <a:srgbClr val="3F5378"/>
                </a:solidFill>
              </a:rPr>
              <a:t>Magnitude: How emotional is the review</a:t>
            </a:r>
          </a:p>
          <a:p>
            <a:pPr marL="0" indent="0">
              <a:spcBef>
                <a:spcPts val="0"/>
              </a:spcBef>
              <a:buNone/>
            </a:pPr>
            <a:r>
              <a:rPr lang="en-US" sz="1000" i="1" dirty="0">
                <a:solidFill>
                  <a:srgbClr val="3F5378"/>
                </a:solidFill>
              </a:rPr>
              <a:t>** For unidentified languages, Google Translation API before conducting sentiment Analysis</a:t>
            </a:r>
          </a:p>
        </p:txBody>
      </p:sp>
    </p:spTree>
    <p:extLst>
      <p:ext uri="{BB962C8B-B14F-4D97-AF65-F5344CB8AC3E}">
        <p14:creationId xmlns:p14="http://schemas.microsoft.com/office/powerpoint/2010/main" val="2127818798"/>
      </p:ext>
    </p:extLst>
  </p:cSld>
  <p:clrMapOvr>
    <a:masterClrMapping/>
  </p:clrMapOvr>
  <p:timing>
    <p:tnLst>
      <p:par>
        <p:cTn id="1" dur="indefinite" restart="never" nodeType="tmRoot"/>
      </p:par>
    </p:tnLst>
  </p:timing>
</p:sld>
</file>

<file path=ppt/theme/theme1.xml><?xml version="1.0" encoding="utf-8"?>
<a:theme xmlns:a="http://schemas.openxmlformats.org/drawingml/2006/main" name="Saler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TotalTime>
  <Words>2351</Words>
  <Application>Microsoft Office PowerPoint</Application>
  <PresentationFormat>On-screen Show (16:9)</PresentationFormat>
  <Paragraphs>254</Paragraphs>
  <Slides>19</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Cambria Math</vt:lpstr>
      <vt:lpstr>Roboto Condensed Light</vt:lpstr>
      <vt:lpstr>Arvo</vt:lpstr>
      <vt:lpstr>Calibri</vt:lpstr>
      <vt:lpstr>Roboto Condensed</vt:lpstr>
      <vt:lpstr>Wingdings</vt:lpstr>
      <vt:lpstr>Salerio template</vt:lpstr>
      <vt:lpstr>Airbnb Rating system: Rational or Emotional?</vt:lpstr>
      <vt:lpstr>Business Problem</vt:lpstr>
      <vt:lpstr>Perfect 5 star ratings</vt:lpstr>
      <vt:lpstr>PowerPoint Presentation</vt:lpstr>
      <vt:lpstr>Hypothesis</vt:lpstr>
      <vt:lpstr>PowerPoint Presentation</vt:lpstr>
      <vt:lpstr>Impact of New Rating System on different reviews</vt:lpstr>
      <vt:lpstr>Analysis approach</vt:lpstr>
      <vt:lpstr>Implementation Algorithm</vt:lpstr>
      <vt:lpstr>PowerPoint Presentation</vt:lpstr>
      <vt:lpstr>Measures and Models</vt:lpstr>
      <vt:lpstr>Correlation Plots</vt:lpstr>
      <vt:lpstr>Recommendations</vt:lpstr>
      <vt:lpstr>Recommendations</vt:lpstr>
      <vt:lpstr>Limitations and Future Scope</vt:lpstr>
      <vt:lpstr>Booking Data</vt:lpstr>
      <vt:lpstr>Future scope</vt:lpstr>
      <vt:lpstr>Appendix</vt:lpstr>
      <vt:lpstr>Influence of factors other than rating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Windows User</cp:lastModifiedBy>
  <cp:revision>104</cp:revision>
  <dcterms:modified xsi:type="dcterms:W3CDTF">2018-12-05T18:10:37Z</dcterms:modified>
</cp:coreProperties>
</file>